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s/slide78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</p:sldMasterIdLst>
  <p:sldIdLst>
    <p:sldId id="256" r:id="rId19"/>
    <p:sldId id="257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76" r:id="rId54"/>
    <p:sldId id="304" r:id="rId55"/>
    <p:sldId id="312" r:id="rId56"/>
    <p:sldId id="277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3" r:id="rId73"/>
    <p:sldId id="314" r:id="rId74"/>
    <p:sldId id="315" r:id="rId75"/>
    <p:sldId id="316" r:id="rId76"/>
    <p:sldId id="317" r:id="rId77"/>
    <p:sldId id="318" r:id="rId78"/>
    <p:sldId id="319" r:id="rId79"/>
    <p:sldId id="259" r:id="rId80"/>
    <p:sldId id="336" r:id="rId81"/>
    <p:sldId id="337" r:id="rId82"/>
    <p:sldId id="338" r:id="rId83"/>
    <p:sldId id="320" r:id="rId84"/>
    <p:sldId id="321" r:id="rId85"/>
    <p:sldId id="322" r:id="rId86"/>
    <p:sldId id="323" r:id="rId87"/>
    <p:sldId id="324" r:id="rId88"/>
    <p:sldId id="325" r:id="rId89"/>
    <p:sldId id="326" r:id="rId90"/>
    <p:sldId id="327" r:id="rId91"/>
    <p:sldId id="328" r:id="rId92"/>
    <p:sldId id="329" r:id="rId93"/>
    <p:sldId id="330" r:id="rId94"/>
    <p:sldId id="331" r:id="rId95"/>
    <p:sldId id="332" r:id="rId96"/>
    <p:sldId id="333" r:id="rId97"/>
    <p:sldId id="334" r:id="rId98"/>
    <p:sldId id="335" r:id="rId99"/>
    <p:sldId id="339" r:id="rId100"/>
    <p:sldId id="340" r:id="rId101"/>
    <p:sldId id="341" r:id="rId102"/>
    <p:sldId id="342" r:id="rId103"/>
    <p:sldId id="343" r:id="rId104"/>
    <p:sldId id="344" r:id="rId105"/>
    <p:sldId id="345" r:id="rId106"/>
    <p:sldId id="346" r:id="rId107"/>
    <p:sldId id="347" r:id="rId108"/>
    <p:sldId id="348" r:id="rId109"/>
    <p:sldId id="349" r:id="rId110"/>
    <p:sldId id="350" r:id="rId111"/>
    <p:sldId id="351" r:id="rId112"/>
    <p:sldId id="352" r:id="rId1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151"/>
    <a:srgbClr val="21234F"/>
    <a:srgbClr val="1F2F5B"/>
    <a:srgbClr val="30384A"/>
    <a:srgbClr val="6FC2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117" Type="http://schemas.openxmlformats.org/officeDocument/2006/relationships/tableStyles" Target="tableStyles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84" Type="http://schemas.openxmlformats.org/officeDocument/2006/relationships/slide" Target="slides/slide66.xml"/><Relationship Id="rId89" Type="http://schemas.openxmlformats.org/officeDocument/2006/relationships/slide" Target="slides/slide71.xml"/><Relationship Id="rId112" Type="http://schemas.openxmlformats.org/officeDocument/2006/relationships/slide" Target="slides/slide94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87" Type="http://schemas.openxmlformats.org/officeDocument/2006/relationships/slide" Target="slides/slide69.xml"/><Relationship Id="rId102" Type="http://schemas.openxmlformats.org/officeDocument/2006/relationships/slide" Target="slides/slide84.xml"/><Relationship Id="rId110" Type="http://schemas.openxmlformats.org/officeDocument/2006/relationships/slide" Target="slides/slide92.xml"/><Relationship Id="rId11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90" Type="http://schemas.openxmlformats.org/officeDocument/2006/relationships/slide" Target="slides/slide72.xml"/><Relationship Id="rId95" Type="http://schemas.openxmlformats.org/officeDocument/2006/relationships/slide" Target="slides/slide77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slide" Target="slides/slide59.xml"/><Relationship Id="rId100" Type="http://schemas.openxmlformats.org/officeDocument/2006/relationships/slide" Target="slides/slide82.xml"/><Relationship Id="rId105" Type="http://schemas.openxmlformats.org/officeDocument/2006/relationships/slide" Target="slides/slide87.xml"/><Relationship Id="rId113" Type="http://schemas.openxmlformats.org/officeDocument/2006/relationships/slide" Target="slides/slide9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93" Type="http://schemas.openxmlformats.org/officeDocument/2006/relationships/slide" Target="slides/slide75.xml"/><Relationship Id="rId98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103" Type="http://schemas.openxmlformats.org/officeDocument/2006/relationships/slide" Target="slides/slide85.xml"/><Relationship Id="rId108" Type="http://schemas.openxmlformats.org/officeDocument/2006/relationships/slide" Target="slides/slide90.xml"/><Relationship Id="rId116" Type="http://schemas.openxmlformats.org/officeDocument/2006/relationships/theme" Target="theme/theme1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slide" Target="slides/slide73.xml"/><Relationship Id="rId96" Type="http://schemas.openxmlformats.org/officeDocument/2006/relationships/slide" Target="slides/slide78.xml"/><Relationship Id="rId111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6" Type="http://schemas.openxmlformats.org/officeDocument/2006/relationships/slide" Target="slides/slide88.xml"/><Relationship Id="rId114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94" Type="http://schemas.openxmlformats.org/officeDocument/2006/relationships/slide" Target="slides/slide76.xml"/><Relationship Id="rId99" Type="http://schemas.openxmlformats.org/officeDocument/2006/relationships/slide" Target="slides/slide81.xml"/><Relationship Id="rId101" Type="http://schemas.openxmlformats.org/officeDocument/2006/relationships/slide" Target="slides/slide8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109" Type="http://schemas.openxmlformats.org/officeDocument/2006/relationships/slide" Target="slides/slide9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97" Type="http://schemas.openxmlformats.org/officeDocument/2006/relationships/slide" Target="slides/slide79.xml"/><Relationship Id="rId104" Type="http://schemas.openxmlformats.org/officeDocument/2006/relationships/slide" Target="slides/slide8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slide" Target="slides/slide7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68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0007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5354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5202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8214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9680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5482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5546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8602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7240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9250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4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5606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4111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657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4764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4527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5186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7473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15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9184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1211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591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4334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0617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4810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1310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6984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5739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1586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3658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7031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4453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07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6994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2677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0617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3193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0175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1031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2871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7012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7021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9212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912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44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3539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8276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5676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9699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6248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4374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6228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4391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4980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748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69867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5502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7610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711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2411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2326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4613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2852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0135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9062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024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70677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037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9528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3799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53821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2231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78745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0966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93613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1566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38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4377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767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6176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258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34722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9069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1323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31645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11322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1983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807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75578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9208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1501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2341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2465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1739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25701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94589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85728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90566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532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2356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27374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327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34791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64306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91920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19242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80172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06232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63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122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741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389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305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754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49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706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807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235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780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92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178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594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706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088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208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293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847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885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816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1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5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658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706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689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384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760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173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517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492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083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423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50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2255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58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720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307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140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0999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959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769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600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165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80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682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3754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7066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284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348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1060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8128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0241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8279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509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0880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7390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6639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281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6465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337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5483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7663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8541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7595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20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3669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5553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1826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2601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9202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8128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9506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6722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2669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9980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70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0587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3920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9574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3390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153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6765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6871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6038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1452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3860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63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15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69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93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57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90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44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0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5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97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58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7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91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79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2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91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22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A948-6405-408D-B4AC-E5E3E21B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7FF2-7EAB-4818-AA5A-C154B2102F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11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3.wdp"/><Relationship Id="rId7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82.xml"/><Relationship Id="rId5" Type="http://schemas.openxmlformats.org/officeDocument/2006/relationships/image" Target="../media/image4.jpeg"/><Relationship Id="rId10" Type="http://schemas.openxmlformats.org/officeDocument/2006/relationships/image" Target="../media/image6.jpeg"/><Relationship Id="rId4" Type="http://schemas.openxmlformats.org/officeDocument/2006/relationships/slide" Target="slide36.xml"/><Relationship Id="rId9" Type="http://schemas.openxmlformats.org/officeDocument/2006/relationships/slide" Target="slide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4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9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1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3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6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8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33.gif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6.png"/><Relationship Id="rId18" Type="http://schemas.openxmlformats.org/officeDocument/2006/relationships/image" Target="../media/image58.jpeg"/><Relationship Id="rId26" Type="http://schemas.openxmlformats.org/officeDocument/2006/relationships/image" Target="../media/image62.jpeg"/><Relationship Id="rId3" Type="http://schemas.openxmlformats.org/officeDocument/2006/relationships/slide" Target="slide46.xml"/><Relationship Id="rId21" Type="http://schemas.microsoft.com/office/2007/relationships/hdphoto" Target="../media/hdphoto8.wdp"/><Relationship Id="rId7" Type="http://schemas.openxmlformats.org/officeDocument/2006/relationships/image" Target="../media/image53.jpeg"/><Relationship Id="rId12" Type="http://schemas.openxmlformats.org/officeDocument/2006/relationships/slide" Target="slide44.xml"/><Relationship Id="rId17" Type="http://schemas.microsoft.com/office/2007/relationships/hdphoto" Target="../media/hdphoto7.wdp"/><Relationship Id="rId25" Type="http://schemas.microsoft.com/office/2007/relationships/hdphoto" Target="../media/hdphoto9.wdp"/><Relationship Id="rId2" Type="http://schemas.openxmlformats.org/officeDocument/2006/relationships/image" Target="../media/image50.jpeg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29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microsoft.com/office/2007/relationships/hdphoto" Target="../media/hdphoto5.wdp"/><Relationship Id="rId24" Type="http://schemas.openxmlformats.org/officeDocument/2006/relationships/image" Target="../media/image61.png"/><Relationship Id="rId32" Type="http://schemas.openxmlformats.org/officeDocument/2006/relationships/image" Target="../media/image31.jpeg"/><Relationship Id="rId5" Type="http://schemas.microsoft.com/office/2007/relationships/hdphoto" Target="../media/hdphoto4.wdp"/><Relationship Id="rId15" Type="http://schemas.openxmlformats.org/officeDocument/2006/relationships/slide" Target="slide43.xml"/><Relationship Id="rId23" Type="http://schemas.openxmlformats.org/officeDocument/2006/relationships/slide" Target="slide41.xml"/><Relationship Id="rId28" Type="http://schemas.openxmlformats.org/officeDocument/2006/relationships/image" Target="../media/image63.jpeg"/><Relationship Id="rId10" Type="http://schemas.openxmlformats.org/officeDocument/2006/relationships/image" Target="../media/image55.png"/><Relationship Id="rId19" Type="http://schemas.openxmlformats.org/officeDocument/2006/relationships/slide" Target="slide40.xml"/><Relationship Id="rId31" Type="http://schemas.openxmlformats.org/officeDocument/2006/relationships/slide" Target="slide2.xml"/><Relationship Id="rId4" Type="http://schemas.openxmlformats.org/officeDocument/2006/relationships/image" Target="../media/image51.png"/><Relationship Id="rId9" Type="http://schemas.openxmlformats.org/officeDocument/2006/relationships/slide" Target="slide45.xml"/><Relationship Id="rId14" Type="http://schemas.microsoft.com/office/2007/relationships/hdphoto" Target="../media/hdphoto6.wdp"/><Relationship Id="rId22" Type="http://schemas.openxmlformats.org/officeDocument/2006/relationships/image" Target="../media/image60.jpeg"/><Relationship Id="rId27" Type="http://schemas.openxmlformats.org/officeDocument/2006/relationships/slide" Target="slide42.xml"/><Relationship Id="rId30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1.png"/><Relationship Id="rId18" Type="http://schemas.openxmlformats.org/officeDocument/2006/relationships/slide" Target="slide49.xml"/><Relationship Id="rId26" Type="http://schemas.openxmlformats.org/officeDocument/2006/relationships/slide" Target="slide50.xml"/><Relationship Id="rId3" Type="http://schemas.openxmlformats.org/officeDocument/2006/relationships/slide" Target="slide51.xml"/><Relationship Id="rId21" Type="http://schemas.openxmlformats.org/officeDocument/2006/relationships/image" Target="../media/image74.jpeg"/><Relationship Id="rId7" Type="http://schemas.openxmlformats.org/officeDocument/2006/relationships/image" Target="../media/image68.jpeg"/><Relationship Id="rId12" Type="http://schemas.openxmlformats.org/officeDocument/2006/relationships/slide" Target="slide53.xml"/><Relationship Id="rId17" Type="http://schemas.openxmlformats.org/officeDocument/2006/relationships/image" Target="../media/image73.jpeg"/><Relationship Id="rId25" Type="http://schemas.microsoft.com/office/2007/relationships/hdphoto" Target="../media/hdphoto9.wdp"/><Relationship Id="rId33" Type="http://schemas.openxmlformats.org/officeDocument/2006/relationships/image" Target="../media/image31.jpeg"/><Relationship Id="rId2" Type="http://schemas.openxmlformats.org/officeDocument/2006/relationships/image" Target="../media/image65.jpeg"/><Relationship Id="rId16" Type="http://schemas.openxmlformats.org/officeDocument/2006/relationships/slide" Target="slide48.xml"/><Relationship Id="rId20" Type="http://schemas.microsoft.com/office/2007/relationships/hdphoto" Target="../media/hdphoto4.wdp"/><Relationship Id="rId29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microsoft.com/office/2007/relationships/hdphoto" Target="../media/hdphoto8.wdp"/><Relationship Id="rId24" Type="http://schemas.openxmlformats.org/officeDocument/2006/relationships/image" Target="../media/image61.png"/><Relationship Id="rId32" Type="http://schemas.openxmlformats.org/officeDocument/2006/relationships/slide" Target="slide2.xml"/><Relationship Id="rId5" Type="http://schemas.microsoft.com/office/2007/relationships/hdphoto" Target="../media/hdphoto10.wdp"/><Relationship Id="rId15" Type="http://schemas.openxmlformats.org/officeDocument/2006/relationships/image" Target="../media/image72.jpeg"/><Relationship Id="rId23" Type="http://schemas.openxmlformats.org/officeDocument/2006/relationships/slide" Target="slide47.xml"/><Relationship Id="rId28" Type="http://schemas.microsoft.com/office/2007/relationships/hdphoto" Target="../media/hdphoto12.wdp"/><Relationship Id="rId10" Type="http://schemas.openxmlformats.org/officeDocument/2006/relationships/image" Target="../media/image70.png"/><Relationship Id="rId19" Type="http://schemas.openxmlformats.org/officeDocument/2006/relationships/image" Target="../media/image51.png"/><Relationship Id="rId31" Type="http://schemas.microsoft.com/office/2007/relationships/hdphoto" Target="../media/hdphoto13.wdp"/><Relationship Id="rId4" Type="http://schemas.openxmlformats.org/officeDocument/2006/relationships/image" Target="../media/image66.png"/><Relationship Id="rId9" Type="http://schemas.openxmlformats.org/officeDocument/2006/relationships/slide" Target="slide52.xml"/><Relationship Id="rId14" Type="http://schemas.microsoft.com/office/2007/relationships/hdphoto" Target="../media/hdphoto11.wdp"/><Relationship Id="rId22" Type="http://schemas.openxmlformats.org/officeDocument/2006/relationships/image" Target="../media/image75.jpeg"/><Relationship Id="rId27" Type="http://schemas.openxmlformats.org/officeDocument/2006/relationships/image" Target="../media/image76.png"/><Relationship Id="rId30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5.png"/><Relationship Id="rId18" Type="http://schemas.microsoft.com/office/2007/relationships/hdphoto" Target="../media/hdphoto16.wdp"/><Relationship Id="rId26" Type="http://schemas.openxmlformats.org/officeDocument/2006/relationships/slide" Target="slide59.xml"/><Relationship Id="rId3" Type="http://schemas.openxmlformats.org/officeDocument/2006/relationships/slide" Target="slide61.xml"/><Relationship Id="rId21" Type="http://schemas.openxmlformats.org/officeDocument/2006/relationships/image" Target="../media/image61.png"/><Relationship Id="rId7" Type="http://schemas.openxmlformats.org/officeDocument/2006/relationships/slide" Target="slide60.xml"/><Relationship Id="rId12" Type="http://schemas.openxmlformats.org/officeDocument/2006/relationships/slide" Target="slide57.xml"/><Relationship Id="rId17" Type="http://schemas.openxmlformats.org/officeDocument/2006/relationships/image" Target="../media/image87.png"/><Relationship Id="rId25" Type="http://schemas.microsoft.com/office/2007/relationships/hdphoto" Target="../media/hdphoto4.wdp"/><Relationship Id="rId33" Type="http://schemas.openxmlformats.org/officeDocument/2006/relationships/image" Target="../media/image31.jpeg"/><Relationship Id="rId2" Type="http://schemas.openxmlformats.org/officeDocument/2006/relationships/image" Target="../media/image78.jpeg"/><Relationship Id="rId16" Type="http://schemas.openxmlformats.org/officeDocument/2006/relationships/slide" Target="slide56.xml"/><Relationship Id="rId20" Type="http://schemas.openxmlformats.org/officeDocument/2006/relationships/slide" Target="slide55.xml"/><Relationship Id="rId29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11" Type="http://schemas.openxmlformats.org/officeDocument/2006/relationships/image" Target="../media/image84.jpeg"/><Relationship Id="rId24" Type="http://schemas.openxmlformats.org/officeDocument/2006/relationships/image" Target="../media/image51.png"/><Relationship Id="rId32" Type="http://schemas.openxmlformats.org/officeDocument/2006/relationships/slide" Target="slide2.xml"/><Relationship Id="rId5" Type="http://schemas.microsoft.com/office/2007/relationships/hdphoto" Target="../media/hdphoto14.wdp"/><Relationship Id="rId15" Type="http://schemas.openxmlformats.org/officeDocument/2006/relationships/image" Target="../media/image86.jpeg"/><Relationship Id="rId23" Type="http://schemas.openxmlformats.org/officeDocument/2006/relationships/slide" Target="slide58.xml"/><Relationship Id="rId28" Type="http://schemas.microsoft.com/office/2007/relationships/hdphoto" Target="../media/hdphoto17.wdp"/><Relationship Id="rId10" Type="http://schemas.openxmlformats.org/officeDocument/2006/relationships/image" Target="../media/image83.jpeg"/><Relationship Id="rId19" Type="http://schemas.openxmlformats.org/officeDocument/2006/relationships/image" Target="../media/image88.jpeg"/><Relationship Id="rId31" Type="http://schemas.microsoft.com/office/2007/relationships/hdphoto" Target="../media/hdphoto18.wdp"/><Relationship Id="rId4" Type="http://schemas.openxmlformats.org/officeDocument/2006/relationships/image" Target="../media/image79.png"/><Relationship Id="rId9" Type="http://schemas.openxmlformats.org/officeDocument/2006/relationships/image" Target="../media/image82.jpeg"/><Relationship Id="rId14" Type="http://schemas.microsoft.com/office/2007/relationships/hdphoto" Target="../media/hdphoto15.wdp"/><Relationship Id="rId22" Type="http://schemas.microsoft.com/office/2007/relationships/hdphoto" Target="../media/hdphoto9.wdp"/><Relationship Id="rId27" Type="http://schemas.openxmlformats.org/officeDocument/2006/relationships/image" Target="../media/image89.png"/><Relationship Id="rId30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microsoft.com/office/2007/relationships/hdphoto" Target="../media/hdphoto19.wdp"/><Relationship Id="rId4" Type="http://schemas.openxmlformats.org/officeDocument/2006/relationships/image" Target="../media/image9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3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microsoft.com/office/2007/relationships/hdphoto" Target="../media/hdphoto20.wdp"/><Relationship Id="rId4" Type="http://schemas.openxmlformats.org/officeDocument/2006/relationships/image" Target="../media/image11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13" Type="http://schemas.openxmlformats.org/officeDocument/2006/relationships/slide" Target="slide70.xml"/><Relationship Id="rId3" Type="http://schemas.openxmlformats.org/officeDocument/2006/relationships/slide" Target="slide2.xml"/><Relationship Id="rId7" Type="http://schemas.openxmlformats.org/officeDocument/2006/relationships/slide" Target="slide67.xml"/><Relationship Id="rId12" Type="http://schemas.openxmlformats.org/officeDocument/2006/relationships/image" Target="../media/image121.jpeg"/><Relationship Id="rId2" Type="http://schemas.openxmlformats.org/officeDocument/2006/relationships/image" Target="../media/image29.jpeg"/><Relationship Id="rId16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jpeg"/><Relationship Id="rId11" Type="http://schemas.openxmlformats.org/officeDocument/2006/relationships/slide" Target="slide69.xml"/><Relationship Id="rId5" Type="http://schemas.openxmlformats.org/officeDocument/2006/relationships/slide" Target="slide66.xml"/><Relationship Id="rId15" Type="http://schemas.openxmlformats.org/officeDocument/2006/relationships/slide" Target="slide71.xml"/><Relationship Id="rId10" Type="http://schemas.openxmlformats.org/officeDocument/2006/relationships/image" Target="../media/image120.jpeg"/><Relationship Id="rId4" Type="http://schemas.openxmlformats.org/officeDocument/2006/relationships/image" Target="../media/image31.jpeg"/><Relationship Id="rId9" Type="http://schemas.openxmlformats.org/officeDocument/2006/relationships/slide" Target="slide68.xml"/><Relationship Id="rId14" Type="http://schemas.openxmlformats.org/officeDocument/2006/relationships/image" Target="../media/image122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13" Type="http://schemas.openxmlformats.org/officeDocument/2006/relationships/slide" Target="slide76.xml"/><Relationship Id="rId3" Type="http://schemas.openxmlformats.org/officeDocument/2006/relationships/slide" Target="slide2.xml"/><Relationship Id="rId7" Type="http://schemas.openxmlformats.org/officeDocument/2006/relationships/slide" Target="slide73.xml"/><Relationship Id="rId12" Type="http://schemas.openxmlformats.org/officeDocument/2006/relationships/image" Target="../media/image127.jpeg"/><Relationship Id="rId2" Type="http://schemas.openxmlformats.org/officeDocument/2006/relationships/image" Target="../media/image29.jpeg"/><Relationship Id="rId16" Type="http://schemas.openxmlformats.org/officeDocument/2006/relationships/image" Target="../media/image129.jpeg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124.jpeg"/><Relationship Id="rId11" Type="http://schemas.openxmlformats.org/officeDocument/2006/relationships/slide" Target="slide75.xml"/><Relationship Id="rId5" Type="http://schemas.openxmlformats.org/officeDocument/2006/relationships/slide" Target="slide72.xml"/><Relationship Id="rId15" Type="http://schemas.openxmlformats.org/officeDocument/2006/relationships/slide" Target="slide77.xml"/><Relationship Id="rId10" Type="http://schemas.openxmlformats.org/officeDocument/2006/relationships/image" Target="../media/image126.jpeg"/><Relationship Id="rId4" Type="http://schemas.openxmlformats.org/officeDocument/2006/relationships/image" Target="../media/image31.jpeg"/><Relationship Id="rId9" Type="http://schemas.openxmlformats.org/officeDocument/2006/relationships/slide" Target="slide74.xml"/><Relationship Id="rId14" Type="http://schemas.openxmlformats.org/officeDocument/2006/relationships/image" Target="../media/image128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slide" Target="slide2.xml"/><Relationship Id="rId7" Type="http://schemas.openxmlformats.org/officeDocument/2006/relationships/slide" Target="slide79.xml"/><Relationship Id="rId12" Type="http://schemas.openxmlformats.org/officeDocument/2006/relationships/image" Target="../media/image1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11" Type="http://schemas.openxmlformats.org/officeDocument/2006/relationships/slide" Target="slide81.xml"/><Relationship Id="rId5" Type="http://schemas.openxmlformats.org/officeDocument/2006/relationships/slide" Target="slide78.xml"/><Relationship Id="rId10" Type="http://schemas.openxmlformats.org/officeDocument/2006/relationships/image" Target="../media/image132.jpeg"/><Relationship Id="rId4" Type="http://schemas.openxmlformats.org/officeDocument/2006/relationships/image" Target="../media/image31.jpeg"/><Relationship Id="rId9" Type="http://schemas.openxmlformats.org/officeDocument/2006/relationships/slide" Target="slide8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34.jpeg"/><Relationship Id="rId4" Type="http://schemas.openxmlformats.org/officeDocument/2006/relationships/image" Target="../media/image3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slide" Target="slide6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31.jpeg"/><Relationship Id="rId4" Type="http://schemas.openxmlformats.org/officeDocument/2006/relationships/slide" Target="slide6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slide" Target="slide6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31.jpeg"/><Relationship Id="rId4" Type="http://schemas.openxmlformats.org/officeDocument/2006/relationships/slide" Target="slid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slide" Target="slide6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9.xml"/><Relationship Id="rId5" Type="http://schemas.openxmlformats.org/officeDocument/2006/relationships/image" Target="../media/image31.jpeg"/><Relationship Id="rId4" Type="http://schemas.openxmlformats.org/officeDocument/2006/relationships/slide" Target="slide6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slide" Target="slid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31.jpeg"/><Relationship Id="rId4" Type="http://schemas.openxmlformats.org/officeDocument/2006/relationships/slide" Target="slide6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slide" Target="slide6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31.jpeg"/><Relationship Id="rId4" Type="http://schemas.openxmlformats.org/officeDocument/2006/relationships/slide" Target="slide6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slide" Target="slide6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31.jpeg"/><Relationship Id="rId4" Type="http://schemas.openxmlformats.org/officeDocument/2006/relationships/slide" Target="slide6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slide" Target="slide6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3.xml"/><Relationship Id="rId5" Type="http://schemas.openxmlformats.org/officeDocument/2006/relationships/image" Target="../media/image31.jpeg"/><Relationship Id="rId4" Type="http://schemas.openxmlformats.org/officeDocument/2006/relationships/slide" Target="slide6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slide" Target="slide65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2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2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2.xml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2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2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2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2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2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2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Levitan nad vech pok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134" y="288156"/>
            <a:ext cx="9163133" cy="656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www.tg-m.ru/sites/default/files/imagecache/illustr_big/illustrations/art_levitan_04_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tg-m.ru/sites/default/files/imagecache/illustr_big/illustrations/art_levitan_04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771924" cy="3401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1476" y="2636912"/>
            <a:ext cx="5276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Mistral" panose="03090702030407020403" pitchFamily="66" charset="0"/>
              </a:rPr>
              <a:t>Исаак Ильич Левитан </a:t>
            </a:r>
            <a:r>
              <a:rPr lang="ru-RU" sz="4400" dirty="0" smtClean="0">
                <a:latin typeface="Mistral" panose="03090702030407020403" pitchFamily="66" charset="0"/>
              </a:rPr>
              <a:t>-Душа </a:t>
            </a:r>
            <a:r>
              <a:rPr lang="ru-RU" sz="4400" dirty="0">
                <a:latin typeface="Mistral" panose="03090702030407020403" pitchFamily="66" charset="0"/>
              </a:rPr>
              <a:t>русского пейзажа</a:t>
            </a:r>
          </a:p>
        </p:txBody>
      </p:sp>
    </p:spTree>
    <p:extLst>
      <p:ext uri="{BB962C8B-B14F-4D97-AF65-F5344CB8AC3E}">
        <p14:creationId xmlns:p14="http://schemas.microsoft.com/office/powerpoint/2010/main" xmlns="" val="2544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478" y="260648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К </a:t>
            </a:r>
            <a:r>
              <a:rPr lang="ru-RU" sz="2800" dirty="0">
                <a:latin typeface="Mistral" panose="03090702030407020403" pitchFamily="66" charset="0"/>
              </a:rPr>
              <a:t>весне 1892 года Левитан закончил картину «Осень» (начатую ещё осенью 1891 г.) и выставил её на ХХ Передвижной выставке вместе с ещё тремя картинами: «У омута», «Лето» и «Октябрь».</a:t>
            </a:r>
          </a:p>
        </p:txBody>
      </p:sp>
      <p:pic>
        <p:nvPicPr>
          <p:cNvPr id="7170" name="Picture 2" descr="Государственная Третьяковская галерея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19672" y="1772816"/>
            <a:ext cx="2848372" cy="2050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378741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effectLst/>
                <a:latin typeface="Mistral" panose="03090702030407020403" pitchFamily="66" charset="0"/>
              </a:rPr>
              <a:t>У омута</a:t>
            </a:r>
            <a:r>
              <a:rPr lang="ru-RU" sz="2400" u="sng" dirty="0" smtClean="0">
                <a:effectLst/>
                <a:latin typeface="Mistral" panose="03090702030407020403" pitchFamily="66" charset="0"/>
              </a:rPr>
              <a:t>.</a:t>
            </a:r>
          </a:p>
        </p:txBody>
      </p:sp>
      <p:pic>
        <p:nvPicPr>
          <p:cNvPr id="7172" name="Picture 4" descr="пейзаж художника Левитан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4390" y="1772816"/>
            <a:ext cx="2848050" cy="2050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40263" y="378610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effectLst/>
                <a:latin typeface="Mistral" panose="03090702030407020403" pitchFamily="66" charset="0"/>
              </a:rPr>
              <a:t>Лето.</a:t>
            </a:r>
          </a:p>
        </p:txBody>
      </p:sp>
      <p:pic>
        <p:nvPicPr>
          <p:cNvPr id="7174" name="Picture 6" descr="Левитан И.И. «Октябрь (Осень)»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49739"/>
            <a:ext cx="2879344" cy="2013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500" y="636651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effectLst/>
                <a:latin typeface="Mistral" panose="03090702030407020403" pitchFamily="66" charset="0"/>
              </a:rPr>
              <a:t>Октябрь.</a:t>
            </a:r>
          </a:p>
        </p:txBody>
      </p:sp>
      <p:sp>
        <p:nvSpPr>
          <p:cNvPr id="10" name="Управляющая кнопка: назад 9">
            <a:hlinkClick r:id="rId7" action="ppaction://hlinksldjump" highlightClick="1"/>
          </p:cNvPr>
          <p:cNvSpPr/>
          <p:nvPr/>
        </p:nvSpPr>
        <p:spPr>
          <a:xfrm>
            <a:off x="8172400" y="6088377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 descr="Исаак Левитан. Осенний пейзаж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0" y="4349739"/>
            <a:ext cx="2848371" cy="1988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95983" y="633790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effectLst/>
                <a:latin typeface="Mistral" panose="03090702030407020403" pitchFamily="66" charset="0"/>
              </a:rPr>
              <a:t>Осень.</a:t>
            </a:r>
          </a:p>
        </p:txBody>
      </p:sp>
    </p:spTree>
    <p:extLst>
      <p:ext uri="{BB962C8B-B14F-4D97-AF65-F5344CB8AC3E}">
        <p14:creationId xmlns:p14="http://schemas.microsoft.com/office/powerpoint/2010/main" xmlns="" val="253817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478" y="260648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В </a:t>
            </a:r>
            <a:r>
              <a:rPr lang="ru-RU" sz="2800" dirty="0">
                <a:latin typeface="Mistral" panose="03090702030407020403" pitchFamily="66" charset="0"/>
              </a:rPr>
              <a:t>1892 году Левитан как «некрещёный еврей» был вынужден покинуть Москву (выселению в 24 часа подверглись все евреи) и некоторое время жил в Тверской и Владимирской губерниях. Затем, благодаря хлопотам друзей, художнику «в виде исключения» позволили вернуться. К этому периоду относится его полотно «</a:t>
            </a:r>
            <a:r>
              <a:rPr lang="ru-RU" sz="2800" dirty="0" err="1">
                <a:latin typeface="Mistral" panose="03090702030407020403" pitchFamily="66" charset="0"/>
              </a:rPr>
              <a:t>Владимирка</a:t>
            </a:r>
            <a:r>
              <a:rPr lang="ru-RU" sz="2800" dirty="0">
                <a:latin typeface="Mistral" panose="03090702030407020403" pitchFamily="66" charset="0"/>
              </a:rPr>
              <a:t>» (1892), где изображена дорога, по которой гнали в Сибирь каторжан.</a:t>
            </a:r>
          </a:p>
        </p:txBody>
      </p:sp>
      <p:pic>
        <p:nvPicPr>
          <p:cNvPr id="8194" name="Picture 2" descr="https://upload.wikimedia.org/wikipedia/commons/thumb/b/be/Vladimirka.jpg/1280px-Vladimirk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6720" y="3632376"/>
            <a:ext cx="3809256" cy="2423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461307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effectLst/>
                <a:latin typeface="Mistral" panose="03090702030407020403" pitchFamily="66" charset="0"/>
              </a:rPr>
              <a:t>«</a:t>
            </a:r>
            <a:r>
              <a:rPr lang="ru-RU" sz="2400" u="sng" dirty="0" err="1">
                <a:effectLst/>
                <a:latin typeface="Mistral" panose="03090702030407020403" pitchFamily="66" charset="0"/>
              </a:rPr>
              <a:t>Владимирка</a:t>
            </a:r>
            <a:r>
              <a:rPr lang="ru-RU" sz="2400" u="sng" dirty="0">
                <a:effectLst/>
                <a:latin typeface="Mistral" panose="03090702030407020403" pitchFamily="66" charset="0"/>
              </a:rPr>
              <a:t>», 1892</a:t>
            </a:r>
            <a:endParaRPr lang="ru-RU" sz="2400" u="sng" dirty="0" smtClean="0">
              <a:effectLst/>
              <a:latin typeface="Mistral" panose="03090702030407020403" pitchFamily="66" charset="0"/>
            </a:endParaRP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172400" y="6088377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65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upload.wikimedia.org/wikipedia/commons/thumb/d/dd/%D0%9C%D0%B0%D1%81%D1%82%D0%B5%D1%80%D1%81%D0%BA%D0%B0%D1%8F_%D0%98._%D0%9B%D0%B5%D0%B2%D0%B8%D1%82%D0%B0%D0%BD%D0%B0._1890-%D0%B5.07.JPG/1024px-%D0%9C%D0%B0%D1%81%D1%82%D0%B5%D1%80%D1%81%D0%BA%D0%B0%D1%8F_%D0%98._%D0%9B%D0%B5%D0%B2%D0%B8%D1%82%D0%B0%D0%BD%D0%B0._1890-%D0%B5.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739" y="433986"/>
            <a:ext cx="3886169" cy="3499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8619" y="400506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effectLst/>
                <a:latin typeface="Mistral" panose="03090702030407020403" pitchFamily="66" charset="0"/>
              </a:rPr>
              <a:t>Валентин Серов пишет портрет Исаака Левитана в его доме-мастерской.</a:t>
            </a:r>
            <a:endParaRPr lang="ru-RU" sz="2000" u="sng" dirty="0" smtClean="0">
              <a:effectLst/>
              <a:latin typeface="Mistral" panose="03090702030407020403" pitchFamily="66" charset="0"/>
            </a:endParaRPr>
          </a:p>
        </p:txBody>
      </p:sp>
      <p:pic>
        <p:nvPicPr>
          <p:cNvPr id="9220" name="Picture 4" descr="https://upload.wikimedia.org/wikipedia/commons/d/d5/Walentin_Alexandrowitsch_Serow_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9806"/>
            <a:ext cx="3581351" cy="3498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8960" y="400506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effectLst/>
                <a:latin typeface="Mistral" panose="03090702030407020403" pitchFamily="66" charset="0"/>
              </a:rPr>
              <a:t>Портрет И. И. Левитана, </a:t>
            </a:r>
            <a:endParaRPr lang="ru-RU" sz="2000" u="sng" dirty="0" smtClean="0">
              <a:effectLst/>
              <a:latin typeface="Mistral" panose="03090702030407020403" pitchFamily="66" charset="0"/>
            </a:endParaRPr>
          </a:p>
          <a:p>
            <a:pPr algn="ctr"/>
            <a:r>
              <a:rPr lang="ru-RU" sz="2000" u="sng" dirty="0" smtClean="0">
                <a:effectLst/>
                <a:latin typeface="Mistral" panose="03090702030407020403" pitchFamily="66" charset="0"/>
              </a:rPr>
              <a:t>Валентин </a:t>
            </a:r>
            <a:r>
              <a:rPr lang="ru-RU" sz="2000" u="sng" dirty="0">
                <a:effectLst/>
                <a:latin typeface="Mistral" panose="03090702030407020403" pitchFamily="66" charset="0"/>
              </a:rPr>
              <a:t>Серов, (1893)</a:t>
            </a:r>
            <a:endParaRPr lang="ru-RU" sz="2000" u="sng" dirty="0" smtClean="0">
              <a:effectLst/>
              <a:latin typeface="Mistral" panose="030907020304070204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01317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В </a:t>
            </a:r>
            <a:r>
              <a:rPr lang="ru-RU" sz="2800" dirty="0">
                <a:latin typeface="Mistral" panose="03090702030407020403" pitchFamily="66" charset="0"/>
              </a:rPr>
              <a:t>1892-93 годах в мастерской в </a:t>
            </a:r>
            <a:r>
              <a:rPr lang="ru-RU" sz="2800" dirty="0" err="1">
                <a:latin typeface="Mistral" panose="03090702030407020403" pitchFamily="66" charset="0"/>
              </a:rPr>
              <a:t>Трёхсвятительском</a:t>
            </a:r>
            <a:r>
              <a:rPr lang="ru-RU" sz="2800" dirty="0">
                <a:latin typeface="Mistral" panose="03090702030407020403" pitchFamily="66" charset="0"/>
              </a:rPr>
              <a:t> переулке Серов написал известный портрет Левитана.</a:t>
            </a:r>
          </a:p>
        </p:txBody>
      </p:sp>
      <p:sp>
        <p:nvSpPr>
          <p:cNvPr id="8" name="Управляющая кнопка: назад 7">
            <a:hlinkClick r:id="rId6" action="ppaction://hlinksldjump" highlightClick="1"/>
          </p:cNvPr>
          <p:cNvSpPr/>
          <p:nvPr/>
        </p:nvSpPr>
        <p:spPr>
          <a:xfrm>
            <a:off x="8172400" y="6088377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61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054" y="260648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Лето </a:t>
            </a:r>
            <a:r>
              <a:rPr lang="ru-RU" sz="2800" dirty="0">
                <a:latin typeface="Mistral" panose="03090702030407020403" pitchFamily="66" charset="0"/>
              </a:rPr>
              <a:t>1893 года Левитан провёл в усадьбе Панафидиных в деревне </a:t>
            </a:r>
            <a:r>
              <a:rPr lang="ru-RU" sz="2800" dirty="0" err="1">
                <a:latin typeface="Mistral" panose="03090702030407020403" pitchFamily="66" charset="0"/>
              </a:rPr>
              <a:t>Курово</a:t>
            </a:r>
            <a:r>
              <a:rPr lang="ru-RU" sz="2800" dirty="0">
                <a:latin typeface="Mistral" panose="03090702030407020403" pitchFamily="66" charset="0"/>
              </a:rPr>
              <a:t>-Покровское Тверской губернии. Там он познакомился с В. Н. Ушаковым — владельцем усадьбы Островно </a:t>
            </a:r>
            <a:r>
              <a:rPr lang="ru-RU" sz="2800" dirty="0" err="1">
                <a:latin typeface="Mistral" panose="03090702030407020403" pitchFamily="66" charset="0"/>
              </a:rPr>
              <a:t>Вышневолоцкого</a:t>
            </a:r>
            <a:r>
              <a:rPr lang="ru-RU" sz="2800" dirty="0">
                <a:latin typeface="Mistral" panose="03090702030407020403" pitchFamily="66" charset="0"/>
              </a:rPr>
              <a:t> уезда Тверской губернии (ныне </a:t>
            </a:r>
            <a:r>
              <a:rPr lang="ru-RU" sz="2800" dirty="0" err="1">
                <a:latin typeface="Mistral" panose="03090702030407020403" pitchFamily="66" charset="0"/>
              </a:rPr>
              <a:t>Порожкинского</a:t>
            </a:r>
            <a:r>
              <a:rPr lang="ru-RU" sz="2800" dirty="0">
                <a:latin typeface="Mistral" panose="03090702030407020403" pitchFamily="66" charset="0"/>
              </a:rPr>
              <a:t> сельского поселения</a:t>
            </a:r>
            <a:r>
              <a:rPr lang="ru-RU" sz="2800" dirty="0" smtClean="0">
                <a:latin typeface="Mistral" panose="03090702030407020403" pitchFamily="66" charset="0"/>
              </a:rPr>
              <a:t>).</a:t>
            </a:r>
            <a:endParaRPr lang="ru-RU" sz="2800" dirty="0">
              <a:latin typeface="Mistral" panose="03090702030407020403" pitchFamily="66" charset="0"/>
            </a:endParaRPr>
          </a:p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Летом </a:t>
            </a:r>
            <a:r>
              <a:rPr lang="ru-RU" sz="2800" dirty="0">
                <a:latin typeface="Mistral" panose="03090702030407020403" pitchFamily="66" charset="0"/>
              </a:rPr>
              <a:t>1894 года Левитан вместе с Софьей Кувшинниковой вновь приехал в эти места и поселился у Ушаковых в имении Островно, на берегу одноимённого озера. Там, на озере Удомля и </a:t>
            </a:r>
            <a:r>
              <a:rPr lang="ru-RU" sz="2800" dirty="0" err="1">
                <a:latin typeface="Mistral" panose="03090702030407020403" pitchFamily="66" charset="0"/>
              </a:rPr>
              <a:t>Островенском</a:t>
            </a:r>
            <a:r>
              <a:rPr lang="ru-RU" sz="2800" dirty="0">
                <a:latin typeface="Mistral" panose="03090702030407020403" pitchFamily="66" charset="0"/>
              </a:rPr>
              <a:t> озере, сформировался сюжет картины «Над вечным покоем».</a:t>
            </a:r>
          </a:p>
        </p:txBody>
      </p:sp>
      <p:pic>
        <p:nvPicPr>
          <p:cNvPr id="2" name="Picture 2" descr="File:Levitan nad vech pok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60886"/>
            <a:ext cx="3375852" cy="2420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2188" y="4940273"/>
            <a:ext cx="3619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latin typeface="Mistral" panose="03090702030407020403" pitchFamily="66" charset="0"/>
              </a:rPr>
              <a:t>Над вечным </a:t>
            </a:r>
            <a:r>
              <a:rPr lang="ru-RU" sz="2400" u="sng" dirty="0" smtClean="0">
                <a:latin typeface="Mistral" panose="03090702030407020403" pitchFamily="66" charset="0"/>
              </a:rPr>
              <a:t>покоем. </a:t>
            </a:r>
            <a:r>
              <a:rPr lang="ru-RU" sz="2400" u="sng" dirty="0">
                <a:latin typeface="Mistral" panose="03090702030407020403" pitchFamily="66" charset="0"/>
              </a:rPr>
              <a:t>(1894)</a:t>
            </a:r>
            <a:endParaRPr lang="ru-RU" sz="2400" u="sng" dirty="0" smtClean="0">
              <a:latin typeface="Mistral" panose="03090702030407020403" pitchFamily="66" charset="0"/>
            </a:endParaRP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172400" y="6088377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29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В начале 1895 года </a:t>
            </a:r>
            <a:r>
              <a:rPr lang="ru-RU" sz="2800" dirty="0">
                <a:latin typeface="Mistral" panose="03090702030407020403" pitchFamily="66" charset="0"/>
              </a:rPr>
              <a:t>художник совершил поездку в Австрию и во Францию. </a:t>
            </a:r>
            <a:r>
              <a:rPr lang="ru-RU" sz="2800" dirty="0" smtClean="0">
                <a:latin typeface="Mistral" panose="03090702030407020403" pitchFamily="66" charset="0"/>
              </a:rPr>
              <a:t>Вернувшись в </a:t>
            </a:r>
            <a:r>
              <a:rPr lang="ru-RU" sz="2800" dirty="0">
                <a:latin typeface="Mistral" panose="03090702030407020403" pitchFamily="66" charset="0"/>
              </a:rPr>
              <a:t>середине марта 1895 года Левитан </a:t>
            </a:r>
            <a:r>
              <a:rPr lang="ru-RU" sz="2800" dirty="0" smtClean="0">
                <a:latin typeface="Mistral" panose="03090702030407020403" pitchFamily="66" charset="0"/>
              </a:rPr>
              <a:t>написал </a:t>
            </a:r>
            <a:r>
              <a:rPr lang="ru-RU" sz="2800" dirty="0">
                <a:latin typeface="Mistral" panose="03090702030407020403" pitchFamily="66" charset="0"/>
              </a:rPr>
              <a:t>с дома Турчаниновых знаменитую картину «Март».</a:t>
            </a:r>
          </a:p>
        </p:txBody>
      </p:sp>
      <p:pic>
        <p:nvPicPr>
          <p:cNvPr id="10242" name="Picture 2" descr="C:\Documents and Settings\Администратор\Рабочий стол\ЛЕВИТАН 2016\Mart_levita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880745" cy="3999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3645024"/>
            <a:ext cx="3619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latin typeface="Mistral" panose="03090702030407020403" pitchFamily="66" charset="0"/>
              </a:rPr>
              <a:t>Март, 1895.</a:t>
            </a:r>
            <a:endParaRPr lang="ru-RU" sz="2400" u="sng" dirty="0" smtClean="0">
              <a:latin typeface="Mistral" panose="03090702030407020403" pitchFamily="66" charset="0"/>
            </a:endParaRP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172400" y="6088377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46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3.bp.blogspot.com/-W3EKGYypbNE/Vq_EVw9rJBI/AAAAAAABREg/TnXlCI6zBB8/s1600/12_levitan_orgt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992076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260648"/>
            <a:ext cx="55428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21 </a:t>
            </a:r>
            <a:r>
              <a:rPr lang="ru-RU" sz="2800" dirty="0">
                <a:latin typeface="Mistral" panose="03090702030407020403" pitchFamily="66" charset="0"/>
              </a:rPr>
              <a:t>июня 1895 года Левитан сымитировал попытку самоубийства — стрелялся. То, что «попытка самоубийства» было театральным жестом, свидетельствует и сообщение врача И. И. </a:t>
            </a:r>
            <a:r>
              <a:rPr lang="ru-RU" sz="2800" dirty="0" smtClean="0">
                <a:latin typeface="Mistral" panose="03090702030407020403" pitchFamily="66" charset="0"/>
              </a:rPr>
              <a:t>Трояновского.</a:t>
            </a:r>
          </a:p>
          <a:p>
            <a:pPr algn="just"/>
            <a:r>
              <a:rPr lang="ru-RU" sz="2800" dirty="0">
                <a:latin typeface="Mistral" panose="03090702030407020403" pitchFamily="66" charset="0"/>
              </a:rPr>
              <a:t>   В 1896 году в Одессе состоялась совместная выставка Исаака Левитана, Виктора Симова и Александра Попова.</a:t>
            </a:r>
            <a:endParaRPr lang="ru-RU" sz="2800" dirty="0" smtClean="0">
              <a:latin typeface="Mistral" panose="030907020304070204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052" y="3861048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Mistral" panose="03090702030407020403" pitchFamily="66" charset="0"/>
              </a:rPr>
              <a:t>   Левитан на несколько недель ездил в Финляндию, где написал картины: «Крепость. Финляндия» (крепость </a:t>
            </a:r>
            <a:r>
              <a:rPr lang="ru-RU" sz="2800" dirty="0" err="1">
                <a:latin typeface="Mistral" panose="03090702030407020403" pitchFamily="66" charset="0"/>
              </a:rPr>
              <a:t>Олавинлинна</a:t>
            </a:r>
            <a:r>
              <a:rPr lang="ru-RU" sz="2800" dirty="0">
                <a:latin typeface="Mistral" panose="03090702030407020403" pitchFamily="66" charset="0"/>
              </a:rPr>
              <a:t> в </a:t>
            </a:r>
            <a:r>
              <a:rPr lang="ru-RU" sz="2800" dirty="0" err="1">
                <a:latin typeface="Mistral" panose="03090702030407020403" pitchFamily="66" charset="0"/>
              </a:rPr>
              <a:t>Савонлинне</a:t>
            </a:r>
            <a:r>
              <a:rPr lang="ru-RU" sz="2800" dirty="0">
                <a:latin typeface="Mistral" panose="03090702030407020403" pitchFamily="66" charset="0"/>
              </a:rPr>
              <a:t>), «Скалы, Финляндия», «Море. Финляндия», «</a:t>
            </a:r>
            <a:r>
              <a:rPr lang="ru-RU" sz="2800" dirty="0" err="1">
                <a:latin typeface="Mistral" panose="03090702030407020403" pitchFamily="66" charset="0"/>
              </a:rPr>
              <a:t>Пунка-Харью</a:t>
            </a:r>
            <a:r>
              <a:rPr lang="ru-RU" sz="2800" dirty="0">
                <a:latin typeface="Mistral" panose="03090702030407020403" pitchFamily="66" charset="0"/>
              </a:rPr>
              <a:t>. Финляндия» (в частном собрании). В 1897 году художник закончил картину «Остатки былого. Сумерки. Финляндия».</a:t>
            </a: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172400" y="6088377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81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2.bp.blogspot.com/-7JpHbT6fRJE/Vq_EnucBHdI/AAAAAAABREo/gHp2YgEwpq8/s1600/isaac-ilyich-levita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341"/>
            <a:ext cx="2160240" cy="2944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417470"/>
            <a:ext cx="5902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В </a:t>
            </a:r>
            <a:r>
              <a:rPr lang="ru-RU" sz="2800" dirty="0">
                <a:latin typeface="Mistral" panose="03090702030407020403" pitchFamily="66" charset="0"/>
              </a:rPr>
              <a:t>1898 году Левитану было присвоено звание академика пейзажной живописи. Он начал преподавать в том самом училище, в котором учился сам. Художник мечтал создать «Дом пейзажей» — большую мастерскую, в которой могли бы работать все русские пейзажисты. </a:t>
            </a:r>
            <a:endParaRPr lang="ru-RU" sz="2800" dirty="0" smtClean="0">
              <a:latin typeface="Mistral" panose="030907020304070204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461" y="3100138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Один </a:t>
            </a:r>
            <a:r>
              <a:rPr lang="ru-RU" sz="2800" dirty="0">
                <a:latin typeface="Mistral" panose="03090702030407020403" pitchFamily="66" charset="0"/>
              </a:rPr>
              <a:t>из учеников вспоминал: «Влияние Левитана на нас, учеников, было очень велико. Это обусловливалось не только его авторитетом как художника, но и тем, что Левитан был разносторонне образованным человеком… Левитан умел к каждому из нас подойти творчески, как художник; под его корректурой этюд, картины оживали, каждый раз по-новому, как оживали на выставках в его собственных картинах уголки родной природы, до него никем не замеченные, не открытые».</a:t>
            </a: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172400" y="6130593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04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054" y="332656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Зимой </a:t>
            </a:r>
            <a:r>
              <a:rPr lang="ru-RU" sz="2800" dirty="0">
                <a:latin typeface="Mistral" panose="03090702030407020403" pitchFamily="66" charset="0"/>
              </a:rPr>
              <a:t>1899 года врачи послали Левитана в Ялту. В Ялте тогда жил и Чехов. </a:t>
            </a:r>
            <a:r>
              <a:rPr lang="ru-RU" sz="2800" dirty="0" smtClean="0">
                <a:latin typeface="Mistral" panose="03090702030407020403" pitchFamily="66" charset="0"/>
              </a:rPr>
              <a:t>Левитан </a:t>
            </a:r>
            <a:r>
              <a:rPr lang="ru-RU" sz="2800" dirty="0">
                <a:latin typeface="Mistral" panose="03090702030407020403" pitchFamily="66" charset="0"/>
              </a:rPr>
              <a:t>ходил, тяжело опираясь на палку, задыхался, говорил о своей близкой смерти. Сердце его болело уже почти непрерывно.</a:t>
            </a:r>
          </a:p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Ялта </a:t>
            </a:r>
            <a:r>
              <a:rPr lang="ru-RU" sz="2800" dirty="0">
                <a:latin typeface="Mistral" panose="03090702030407020403" pitchFamily="66" charset="0"/>
              </a:rPr>
              <a:t>не помогла. Левитан вернулся в Москву и почти не выходил из своего дома в </a:t>
            </a:r>
            <a:r>
              <a:rPr lang="ru-RU" sz="2800" dirty="0" err="1">
                <a:latin typeface="Mistral" panose="03090702030407020403" pitchFamily="66" charset="0"/>
              </a:rPr>
              <a:t>Трёхсвятительском</a:t>
            </a:r>
            <a:r>
              <a:rPr lang="ru-RU" sz="2800" dirty="0">
                <a:latin typeface="Mistral" panose="03090702030407020403" pitchFamily="66" charset="0"/>
              </a:rPr>
              <a:t> переулке. 8—17 мая 1900 года Чехов навестил тяжело больного Левитана. Всё лето, с июня, в русском отделе Всемирной выставки в Париже экспонировались картины художника.</a:t>
            </a:r>
          </a:p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22 </a:t>
            </a:r>
            <a:r>
              <a:rPr lang="ru-RU" sz="2800" dirty="0">
                <a:latin typeface="Mistral" panose="03090702030407020403" pitchFamily="66" charset="0"/>
              </a:rPr>
              <a:t>июля (4 августа)1900 года в 8 часов 35 минут утра Исаак Левитан умер. В его мастерской осталось около 40 неоконченных картин и около 300 этюдов. Последняя его работа — «Озеро» — осталась незаконченной.</a:t>
            </a: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172400" y="6130593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12124" y="6154247"/>
            <a:ext cx="10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Mistral" panose="03090702030407020403" pitchFamily="66" charset="0"/>
              </a:rPr>
              <a:t>НАЗАД</a:t>
            </a:r>
            <a:endParaRPr lang="ru-RU" sz="2400" dirty="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91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vitan-world.ru/img/photos/classro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667500" cy="3981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4990" y="501620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Mistral" panose="03090702030407020403" pitchFamily="66" charset="0"/>
              </a:rPr>
              <a:t>Пейзажный класс Московского училища живописи, ваяния</a:t>
            </a:r>
          </a:p>
          <a:p>
            <a:pPr algn="ctr"/>
            <a:r>
              <a:rPr lang="ru-RU" sz="2400" dirty="0">
                <a:latin typeface="Mistral" panose="03090702030407020403" pitchFamily="66" charset="0"/>
              </a:rPr>
              <a:t>и зодчества, около 1877. Левитан стоит третий слева</a:t>
            </a:r>
            <a:endParaRPr lang="ru-RU" sz="2400" dirty="0" smtClean="0">
              <a:latin typeface="Mistral" panose="03090702030407020403" pitchFamily="66" charset="0"/>
            </a:endParaRP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172400" y="6130593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05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244" y="4869160"/>
            <a:ext cx="32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Исаак Левитан, 1898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130593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 descr="http://levitan-world.ru/img/photos/readin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548680"/>
            <a:ext cx="3024336" cy="419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476672"/>
            <a:ext cx="5051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Шаляпин Ф.И. о Левитане: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"Чем больше я видался и говорил с удивительно душевным, простым, задумчиво-добрым Левитаном, чем больше смотрел на его глубоко поэтические пейзажи, тем больше я стал понимать и ценить большое чувство и поэзию в искусстве... Я понял, что не нужно копировать предметы и усердно их раскрашивать, чтобы они казались возможно более эффектными, - это не искусство. Понял я, что во всяком искусстве важнее всего чувство и дух - тот глагол, которым пророку было </a:t>
            </a:r>
            <a:r>
              <a:rPr lang="ru-RU" sz="2000" dirty="0" err="1">
                <a:solidFill>
                  <a:prstClr val="black"/>
                </a:solidFill>
                <a:latin typeface="Mistral" panose="03090702030407020403" pitchFamily="66" charset="0"/>
              </a:rPr>
              <a:t>повелено</a:t>
            </a:r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 жечь сердца людей. Что этот глагол может звучать и в краске, и в линии, и в жесте - как в речи. Я сделал из этих новых для меня впечатлений надлежащие выводы для моей собственной работы в театре."</a:t>
            </a:r>
          </a:p>
        </p:txBody>
      </p:sp>
      <p:pic>
        <p:nvPicPr>
          <p:cNvPr id="8" name="Picture 4" descr="http://levitan-world.ru/img/nizlog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390" y="5650358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807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987824" y="1022474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istral" panose="03090702030407020403" pitchFamily="66" charset="0"/>
              </a:rPr>
              <a:t>Биография И.И.Левитана</a:t>
            </a:r>
            <a:r>
              <a:rPr lang="ru-RU" sz="3200" dirty="0">
                <a:solidFill>
                  <a:schemeClr val="bg1"/>
                </a:solidFill>
                <a:latin typeface="Mistral" panose="03090702030407020403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Mistral" panose="03090702030407020403" pitchFamily="66" charset="0"/>
              </a:rPr>
              <a:t>(1860-1900)</a:t>
            </a:r>
          </a:p>
        </p:txBody>
      </p:sp>
      <p:pic>
        <p:nvPicPr>
          <p:cNvPr id="3078" name="Picture 6" descr="C:\Documents and Settings\Администратор\Рабочий стол\ЛЕВИТАН 2016\52042794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448272" cy="167638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Администратор\Рабочий стол\ЛЕВИТАН 2016\52043030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54" y="2766384"/>
            <a:ext cx="2435671" cy="1823779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2843808" y="3293551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istral" panose="03090702030407020403" pitchFamily="66" charset="0"/>
              </a:rPr>
              <a:t>Галерея</a:t>
            </a: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2267744" y="5408161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istral" panose="03090702030407020403" pitchFamily="66" charset="0"/>
              </a:rPr>
              <a:t>ФОТОГАЛЕРЕЯ</a:t>
            </a:r>
          </a:p>
        </p:txBody>
      </p:sp>
      <p:sp>
        <p:nvSpPr>
          <p:cNvPr id="2" name="AutoShape 4" descr="https://pp.vk.me/c622416/v622416802/d0af/-CSXdyeujA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pp.vk.me/c622416/v622416802/d0af/-CSXdyeujA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go1.imgsmail.ru/imgpreview?key=28bdcfd6c496c23e&amp;mb=imgdb_preview_96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Documents and Settings\Администратор\Рабочий стол\imgpreview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61538" y1="74033" x2="61538" y2="74033"/>
                        <a14:foregroundMark x1="52036" y1="14917" x2="52036" y2="14917"/>
                        <a14:foregroundMark x1="19005" y1="29282" x2="19005" y2="29282"/>
                        <a14:foregroundMark x1="31674" y1="26519" x2="31674" y2="26519"/>
                        <a14:foregroundMark x1="84163" y1="27072" x2="84163" y2="27072"/>
                        <a14:foregroundMark x1="31222" y1="26519" x2="41176" y2="22099"/>
                        <a14:foregroundMark x1="11312" y1="33702" x2="11312" y2="33702"/>
                        <a14:foregroundMark x1="9050" y1="29834" x2="27149" y2="24862"/>
                        <a14:foregroundMark x1="38009" y1="19337" x2="38462" y2="8287"/>
                        <a14:foregroundMark x1="46154" y1="25967" x2="59276" y2="23204"/>
                        <a14:foregroundMark x1="43891" y1="9945" x2="62896" y2="19337"/>
                        <a14:foregroundMark x1="66516" y1="23757" x2="88688" y2="29282"/>
                        <a14:foregroundMark x1="36199" y1="42541" x2="66968" y2="50276"/>
                        <a14:foregroundMark x1="68778" y1="30939" x2="65611" y2="55249"/>
                        <a14:foregroundMark x1="80543" y1="37017" x2="73303" y2="69613"/>
                        <a14:foregroundMark x1="42986" y1="52486" x2="42081" y2="71823"/>
                        <a14:foregroundMark x1="47059" y1="83978" x2="63348" y2="54144"/>
                        <a14:foregroundMark x1="56561" y1="90608" x2="55656" y2="60221"/>
                        <a14:foregroundMark x1="90045" y1="61326" x2="46606" y2="61878"/>
                        <a14:foregroundMark x1="33937" y1="29834" x2="52941" y2="53039"/>
                        <a14:foregroundMark x1="50679" y1="32597" x2="61086" y2="49171"/>
                        <a14:foregroundMark x1="58371" y1="27072" x2="64253" y2="44199"/>
                        <a14:foregroundMark x1="25339" y1="50276" x2="49321" y2="51934"/>
                        <a14:foregroundMark x1="80090" y1="68508" x2="91403" y2="39227"/>
                        <a14:foregroundMark x1="74208" y1="84530" x2="95928" y2="71271"/>
                        <a14:foregroundMark x1="66516" y1="94475" x2="80995" y2="86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1728192" cy="14153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levitan-world.ru/img/graphics/risunok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634156"/>
            <a:ext cx="1557819" cy="195600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6740078" y="3293550"/>
            <a:ext cx="198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istral" panose="03090702030407020403" pitchFamily="66" charset="0"/>
              </a:rPr>
              <a:t>Графика</a:t>
            </a:r>
          </a:p>
        </p:txBody>
      </p:sp>
      <p:sp>
        <p:nvSpPr>
          <p:cNvPr id="3" name="Прямоугольник 2">
            <a:hlinkClick r:id="rId11" action="ppaction://hlinksldjump"/>
          </p:cNvPr>
          <p:cNvSpPr/>
          <p:nvPr/>
        </p:nvSpPr>
        <p:spPr>
          <a:xfrm>
            <a:off x="5734675" y="4590163"/>
            <a:ext cx="10054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rId11" action="ppaction://hlinksldjump"/>
          </p:cNvPr>
          <p:cNvSpPr txBox="1"/>
          <p:nvPr/>
        </p:nvSpPr>
        <p:spPr>
          <a:xfrm>
            <a:off x="6633874" y="544033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istral" panose="03090702030407020403" pitchFamily="66" charset="0"/>
              </a:rPr>
              <a:t>ВИКТОРИНА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206600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130593"/>
            <a:ext cx="329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Исаак Левитан, 1892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130593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76672"/>
            <a:ext cx="44031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	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Грабарь И.Э. о Левитане: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"Он самый большой поэт среди всех и самый большой чародей настроения, он наделен наиболее музыкальной душой и наиболее острым чутьем русских мотивов в пейзаже. Поэтому Левитан, вобравший в себя все лучшие стороны Серова, Коровина, Остроухова и целого ряда других своих друзей, смог из всех этих элементов создать свой собственный стиль, который явился вместе с тем и стилем русского пейзажа, по справедливости названного "</a:t>
            </a:r>
            <a:r>
              <a:rPr lang="ru-RU" sz="2000" dirty="0" err="1">
                <a:solidFill>
                  <a:prstClr val="black"/>
                </a:solidFill>
                <a:latin typeface="Mistral" panose="03090702030407020403" pitchFamily="66" charset="0"/>
              </a:rPr>
              <a:t>левитановским</a:t>
            </a:r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".</a:t>
            </a:r>
          </a:p>
        </p:txBody>
      </p:sp>
      <p:pic>
        <p:nvPicPr>
          <p:cNvPr id="4098" name="Picture 2" descr="http://levitan-world.ru/img/photos/isaak_levita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4864"/>
            <a:ext cx="3866513" cy="5484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426" y="5013176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9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476672"/>
            <a:ext cx="44031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Иогансон Б.В. о Левитане: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"Левитан - это художник, который так ясно, таким чистым, таким пленительным голосом спел свою песню о русской природе, что противоречивых толкований его творчества мы почти не встречаем в литературе. И трудно даже встретить зрителей, которые, подходя к его произведениям с открытой душой и сердцем, останутся равнодушными, не попадут под обаятельную, удивительную искренность и влюбленность Левитана в русскую природу, не подпадут под обаяние его редчайшей способности передавать все оттенки, все особенности характерных признаков и черт природы средней полосы России."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583" y="5808571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Исаак Левитан в имении Бабкино, 1898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130593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425" y="5659197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://levitan-world.ru/img/photos/isaak-levita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464864"/>
            <a:ext cx="3866513" cy="5236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436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27453" y="476672"/>
            <a:ext cx="44031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Федоров-Давыдов А.А. о Левитане: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"Вся недолгая творческая жизнь Левитана была наполнена вечными неустанными поисками. Развитие его творчества - это поиски новых и новых образов русской природы, в которых раскрывались бы все новые ее черты и признаки. А вместе с этим это была и эволюция самого художнического восприятия природы, отношения к ней, ее живописной передачи. Это была богатая достижениями эволюция всего живописного строя искусства Левитана."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583" y="580857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Исаак Левитан, 1897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130593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879" y="4653136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146" name="Picture 2" descr="http://levitan-world.ru/img/photos/levita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666" y="464864"/>
            <a:ext cx="3096265" cy="5236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021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391704"/>
            <a:ext cx="44031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	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 err="1">
                <a:solidFill>
                  <a:prstClr val="black"/>
                </a:solidFill>
                <a:latin typeface="Mistral" panose="03090702030407020403" pitchFamily="66" charset="0"/>
              </a:rPr>
              <a:t>Ланговой</a:t>
            </a:r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 А.П. о Левитане: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"Я очень дорожил знакомством с Левитаном, потому что ни один художник не производил на меня такого впечатления, как он. В каждой картине его, даже незначительном наброске, я видел то, что Крамской называл в картине душой... Эту душу я видел не только в картинах Левитана, но и в его этюдах. По моему мнению, никто так, как Левитан, не знал и не любил нашу бедную русскую природу. Мало того, он обладал даром заставить и других понимать и любить ее."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082" y="599232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Исаак Левитан, 1899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426" y="5301208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170" name="Picture 2" descr="http://levitan-world.ru/img/photos/levitan-isaa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56" y="459064"/>
            <a:ext cx="4125485" cy="534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707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00104" y="456509"/>
            <a:ext cx="44751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solidFill>
                  <a:prstClr val="black"/>
                </a:solidFill>
                <a:latin typeface="Mistral" panose="03090702030407020403" pitchFamily="66" charset="0"/>
              </a:rPr>
              <a:t>Ге</a:t>
            </a:r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 Н.Н. о Левитане: </a:t>
            </a:r>
          </a:p>
          <a:p>
            <a:pPr algn="just"/>
            <a:endParaRPr lang="ru-RU" sz="2000" dirty="0" smtClean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endParaRPr lang="ru-RU" sz="1600" dirty="0" smtClean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Mistral" panose="03090702030407020403" pitchFamily="66" charset="0"/>
              </a:rPr>
              <a:t>"</a:t>
            </a:r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22 июля скончался Исаак Ильич Левитан. Левитан был настоящим даровитым художником. Писал он пейзажи. Картины его были полны субъективного чувства. Он был лириком, и наиболее свойственным ему настроением была тихая грусть; меланхолия составляет основной характер его творчества.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28" y="339577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Левитан за работой, 1895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2184" y="6325885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194" name="Picture 2" descr="http://levitan-world.ru/img/photos/mini/workin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40" y="395797"/>
            <a:ext cx="3810000" cy="2971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8329" y="3857441"/>
            <a:ext cx="8466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Mistral" panose="03090702030407020403" pitchFamily="66" charset="0"/>
              </a:rPr>
              <a:t>Грусть </a:t>
            </a:r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просвечивает даже в самых радостных его картинах, в таких, которые изображают весну, возобновление жизни. Левитан не мог радоваться шумно и сильно, как радуются совершенно здоровые люди. Даже во время восхищения красотой жизни в глубине души у него всегда затаенная грусть, как это бывает у человека слабого. Такие люди, если они талантливы и симпатичны, бывают очень милыми, имеют утонченный ум и нравственный облик. Левитан был именно из их числа. Картины его не только нравились, но возбуждали сочувствие и расположение публики к таланту их автора."</a:t>
            </a:r>
          </a:p>
        </p:txBody>
      </p:sp>
    </p:spTree>
    <p:extLst>
      <p:ext uri="{BB962C8B-B14F-4D97-AF65-F5344CB8AC3E}">
        <p14:creationId xmlns:p14="http://schemas.microsoft.com/office/powerpoint/2010/main" xmlns="" val="195654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39952" y="391704"/>
            <a:ext cx="48352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Чехова М.П. о Левитане: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"Левитан любил природу как-то особенно. Это была даже и не любовь, а какая-то влюбленность... Любил ли Левитан свое искусство? В этом, разумеется, не может быть сомнений. Если он любил что-нибудь в жизни всеми фибрами своего существа, то именно искусство. Он любил его как-то трепетно и трогательно. Искусство было для него чем-то даже святым. Верил ли он в себя? Конечно, да, хотя это и не мешало ему вечно сомневаться, вечно мучиться, вечно быть недовольным собой. Левитан знал, что идет верным путем, верил в этот путь, верил, что видит в родной природе новые красоты, но в то же время ему вечно казалось, что он не передает и доли всего найденного, всего, что жило в его душе."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161" y="599232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Юный Левитан, 1877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402" y="5632076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218" name="Picture 2" descr="http://levitan-world.ru/img/photos/youn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55" y="459064"/>
            <a:ext cx="3503645" cy="534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760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4008" y="391704"/>
            <a:ext cx="43311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Чехов А.П. о Левитане: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"Как мало ценят, как мало дорожат вещами Левитана. Ведь это же стыдно. Это такой огромный, самобытный, оригинальный талант. Это что-то такое свежее и сильное, что должно было бы переворот сделать. Да, рано, рано умер Левитан..."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960" y="6223155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Молодой Левитан, 1884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0430" y="3429000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4" descr="http://levitan-world.ru/img/photos/mini/levitan-fot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62" y="365436"/>
            <a:ext cx="4121629" cy="5784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259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4008" y="391704"/>
            <a:ext cx="43311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solidFill>
                  <a:prstClr val="black"/>
                </a:solidFill>
                <a:latin typeface="Mistral" panose="03090702030407020403" pitchFamily="66" charset="0"/>
              </a:rPr>
              <a:t>Юон</a:t>
            </a:r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 К.Ф. о Левитане: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"Великий труженик, великий мастер, он каждодневно совершенствовался - ему всегда казалось, что можно сделать лучше, он волновался и мучился... Великий поэт природы, до конца почувствовавший неизъяснимую прелесть слова "родина", он в картинах своих сумел передать любовь к ней, не приукрашенную ничем, прекрасную в своей непосредственности."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960" y="6223155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На охоте с собакой Вестой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0430" y="3717032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42" name="Picture 2" descr="http://levitan-world.ru/img/photos/gun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4960" y="376474"/>
            <a:ext cx="3884000" cy="5773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33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4008" y="391704"/>
            <a:ext cx="43311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solidFill>
                  <a:prstClr val="black"/>
                </a:solidFill>
                <a:latin typeface="Mistral" panose="03090702030407020403" pitchFamily="66" charset="0"/>
              </a:rPr>
              <a:t>Нисский</a:t>
            </a:r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 Г.Г. о Левитане: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"Вся жизнь, все творчество Левитана прошли над любимой им страной, над ее природой благотворным дождем, после него над русским пейзажем воссияла чудесная радуга, в ворота которой должны проходить все художники, любящие свою страну, свой народ, свою природу".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960" y="6223155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Левитан в Мелихово, 1892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0430" y="3429000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2" descr="http://levitan-world.ru/img/photos/levitan-isaa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http://levitan-world.ru/img/photos/levitan-isaa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60" y="376474"/>
            <a:ext cx="3839513" cy="5773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793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342" y="4625659"/>
            <a:ext cx="86765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solidFill>
                  <a:prstClr val="black"/>
                </a:solidFill>
                <a:latin typeface="Mistral" panose="03090702030407020403" pitchFamily="66" charset="0"/>
              </a:rPr>
              <a:t>Бялыницкий-Бируля</a:t>
            </a:r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 В.К. о Левитане: </a:t>
            </a:r>
          </a:p>
          <a:p>
            <a:pPr algn="just"/>
            <a:endParaRPr lang="ru-RU" sz="1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"Особенно большая заслуга Левитана в том, что он, бывая за границей, не поддался влиянию ни одного из современных тогда, весьма разнообразных и модных течений в европейском искусстве. Все эти влияния Запада не отразились на его творчестве; он до конца своей жизни сохранил свое лицо художника, свою сущность и навсегда остался верным своей родине..."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5637" y="4119455"/>
            <a:ext cx="602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На Волге, 1889. Левитан - третий слева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469" y="6472318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2" descr="http://levitan-world.ru/img/photos/levitan-isaa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2" descr="http://levitan-world.ru/img/photos/volga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://levitan-world.ru/img/photos/volg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://levitan-world.ru/img/photos/volg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340" y="312738"/>
            <a:ext cx="5256584" cy="3702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764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Администратор\Рабочий стол\ЛЕВИТАН 2016\Isaac_Levitan_selfportrait18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60630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302177"/>
            <a:ext cx="5542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  Исаак Ильич Левитан родился 30 августа 1860 года в небольшом литовском городке </a:t>
            </a:r>
            <a:r>
              <a:rPr lang="ru-RU" sz="2800" dirty="0" err="1" smtClean="0">
                <a:latin typeface="Mistral" panose="03090702030407020403" pitchFamily="66" charset="0"/>
              </a:rPr>
              <a:t>Кибарты</a:t>
            </a:r>
            <a:r>
              <a:rPr lang="ru-RU" sz="2800" dirty="0" smtClean="0">
                <a:latin typeface="Mistral" panose="03090702030407020403" pitchFamily="66" charset="0"/>
              </a:rPr>
              <a:t> </a:t>
            </a:r>
            <a:r>
              <a:rPr lang="ru-RU" sz="2800" dirty="0" err="1" smtClean="0">
                <a:latin typeface="Mistral" panose="03090702030407020403" pitchFamily="66" charset="0"/>
              </a:rPr>
              <a:t>Ковенской</a:t>
            </a:r>
            <a:r>
              <a:rPr lang="ru-RU" sz="2800" dirty="0" smtClean="0">
                <a:latin typeface="Mistral" panose="03090702030407020403" pitchFamily="66" charset="0"/>
              </a:rPr>
              <a:t> губернии.</a:t>
            </a:r>
          </a:p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  Отец его был мелким служащим, семья была большой и жила небогато. В начале  70-х годов Семья Левитана переезжает в Москву, затем скоропостижно скончалась мать Исаака, а спустя непродолжительное время умирает и отец.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617" y="4272495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В </a:t>
            </a:r>
            <a:r>
              <a:rPr lang="ru-RU" sz="2800" dirty="0">
                <a:latin typeface="Mistral" panose="03090702030407020403" pitchFamily="66" charset="0"/>
              </a:rPr>
              <a:t>тринадцатилетнем возрасте Левитан поступил в Московское училище живописи, ваяния и зодчества. В сентябре 1876 года Левитан обучается в пейзажной мастерской А. К. </a:t>
            </a:r>
            <a:r>
              <a:rPr lang="ru-RU" sz="2800" dirty="0" err="1">
                <a:latin typeface="Mistral" panose="03090702030407020403" pitchFamily="66" charset="0"/>
              </a:rPr>
              <a:t>Саврасова</a:t>
            </a:r>
            <a:r>
              <a:rPr lang="ru-RU" sz="2800" dirty="0">
                <a:latin typeface="Mistral" panose="03090702030407020403" pitchFamily="66" charset="0"/>
              </a:rPr>
              <a:t>, а позже его учителем становится В. Д. Поленов. </a:t>
            </a:r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8172400" y="6088377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02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342" y="4509120"/>
            <a:ext cx="8676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Mistral" panose="03090702030407020403" pitchFamily="66" charset="0"/>
              </a:rPr>
              <a:t>Пастернак </a:t>
            </a:r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Л.О. о Левитане: </a:t>
            </a:r>
          </a:p>
          <a:p>
            <a:pPr algn="just"/>
            <a:endParaRPr lang="ru-RU" sz="1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"Передо мной целый ряд новых, начатых или </a:t>
            </a:r>
            <a:r>
              <a:rPr lang="ru-RU" sz="1600" dirty="0" err="1">
                <a:solidFill>
                  <a:prstClr val="black"/>
                </a:solidFill>
                <a:latin typeface="Mistral" panose="03090702030407020403" pitchFamily="66" charset="0"/>
              </a:rPr>
              <a:t>полуоконченных</a:t>
            </a:r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 чудных работ! Целый ряд блестящих затей, новых художественных замыслов, новых мотивов, в которых еще с большей силой и прелестью развертывается его дивный дар - так поэтично передавать русскую природу. Целый ряд новых, широко и красиво начатых пейзажей-песен, с присущей ему чарующей прелестью, с особенным, ему лишь свойственным настроением и тонкой музыкой-словом, со всеми теми свойствами его тонкой художественности личности, которые на обычном языке у нас выражаются одним словом - "по - </a:t>
            </a:r>
            <a:r>
              <a:rPr lang="ru-RU" sz="1600" dirty="0" err="1">
                <a:solidFill>
                  <a:prstClr val="black"/>
                </a:solidFill>
                <a:latin typeface="Mistral" panose="03090702030407020403" pitchFamily="66" charset="0"/>
              </a:rPr>
              <a:t>левитановски</a:t>
            </a:r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".</a:t>
            </a:r>
          </a:p>
          <a:p>
            <a:pPr algn="just"/>
            <a:endParaRPr lang="ru-RU" sz="1600" dirty="0" err="1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5637" y="4119455"/>
            <a:ext cx="602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Мастерская Левитана в Москве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26548" y="6246914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102" y="6472318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2" descr="http://levitan-world.ru/img/photos/levitan-isaa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2" descr="http://levitan-world.ru/img/photos/volga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4" descr="http://levitan-world.ru/img/photos/volg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4338" name="Picture 2" descr="http://levitan-world.ru/img/photos/masterskay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165" y="306099"/>
            <a:ext cx="5048932" cy="3736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42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342" y="4625659"/>
            <a:ext cx="86765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Киселев А.А. о Левитане: </a:t>
            </a:r>
          </a:p>
          <a:p>
            <a:pPr algn="just"/>
            <a:endParaRPr lang="ru-RU" sz="12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"Природа живет не только внутренней, но и внешней стороной, и схватить эту жизнь во внешности может только художник. Левитан кроме привлекательной внешности в колорите схватывает и глубокие поэтические мотивы, поэтому, как художник, он выше и глубже Серова."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5637" y="4119455"/>
            <a:ext cx="602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Серов пишет портрет Левитана, 1892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102" y="6242285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2" descr="http://levitan-world.ru/img/photos/levitan-isaa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2" descr="http://levitan-world.ru/img/photos/volga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4" descr="http://levitan-world.ru/img/photos/volg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2" descr="http://levitan-world.ru/img/photos/serov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://levitan-world.ru/img/photos/serov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levitan-world.ru/img/photos/sero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169" y="312737"/>
            <a:ext cx="4976924" cy="3690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196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8711" y="391704"/>
            <a:ext cx="55264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Паустовский К. о Левитане: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"Никто из художников до Левитана не передавал с такой печальной силой неизмеримые дали русского ненастья. Оно так спокойно и торжественно, что ощущается как величие. Осень снимала с лесов, с полей, со всей природы густые цвета, смывала дождями зелень. Рощи делались сквозными. Темные краски лета сменялись робким золотом, пурпуром и серебром. Левитан, так же как Пушкин и Тютчев и многие другие, ждал осени, как самого дорогого и мимолетного времени года. Осень на картинах Левитана очень разнообразна. Невозможно перечислить все осенние дни, нанесенные им на полотно. Левитан оставил около ста осенних картин, не считая этюдов.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863" y="4365104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Исаак Левитан, 1886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412" y="6396679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2" descr="http://levitan-world.ru/img/photos/levitan-isaa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6386" name="Picture 2" descr="http://levitan-world.ru/img/photos/russianlevita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140" y="365166"/>
            <a:ext cx="2573294" cy="3999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975" y="4793138"/>
            <a:ext cx="8667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На них были изображены знакомые с детства вещи: одинокие золотые березы, еще не обитые ветром; небо, похожее на тонкий лед; косматые дожди над лесными порубками. Но во всех этих пейзажах, что бы они ни изображали, лучше всего передана печаль прощальных дней, сыплющихся листьев, загнивающих трав, тихого гудения пчел перед холодами и предзимнего солнца, едва заметно прогревающего землю..."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63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4008" y="391704"/>
            <a:ext cx="43311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Бакшеев В.Н. о Левитане: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"Любовь к природе, требовательность к себе и исключительная зрительная память - таковы характерные черты Левитана, как художника. Левитан остался в моей памяти как художник, неразрывно связанный с русской национальной школой пейзажа, как художник, глубоко любящий родную природу, без устали ее изучающий и с большим мастерством воплощающий эту природу в своих работах."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960" y="576149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Исаак Левитан, 1895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0430" y="4077072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7410" name="Picture 2" descr="http://levitan-world.ru/img/photos/isaac-ilyich-levita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280" y="339886"/>
            <a:ext cx="3884000" cy="5296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633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391704"/>
            <a:ext cx="44031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Чехов А.П. о Левитане: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"Ах, были бы у меня деньги, купил бы я у Левитана его "Деревню" - серенькую, </a:t>
            </a:r>
            <a:r>
              <a:rPr lang="ru-RU" sz="2000" dirty="0" err="1">
                <a:solidFill>
                  <a:prstClr val="black"/>
                </a:solidFill>
                <a:latin typeface="Mistral" panose="03090702030407020403" pitchFamily="66" charset="0"/>
              </a:rPr>
              <a:t>жалконькую</a:t>
            </a:r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, затерянную, безобразную, но такой от нее веет невыразимой прелестью, что оторваться нельзя: все бы на нее смотрел да смотрел. До такой изумительной простоты и ясности мотива, до которых дошел в последнее время Левитан, никто не доходил до него, да не знаю, дойдет ли кто и после."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960" y="576149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Импозантный Левитан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426" y="4101256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8434" name="Picture 2" descr="http://levitan-world.ru/img/photos/levitanportrai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60" y="341296"/>
            <a:ext cx="3789008" cy="5349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33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1960" y="391704"/>
            <a:ext cx="47632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Бенуа А.Н. о Левитане: 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"Вся поэзия Левитана - в чем, в сущности, она заключается? Повседневные, почти убогие, жалкие темы - большая дорога, лесок, весна, талый снег — разве не писалось все это и до него, не будет ли писаться до бесконечности, до полного пресыщения? Мало ли у нас было правдивых художников за последние 20 лет, мало ли непосредственных этюдов? Однако расстояние между Левитаном и другими огромное — целая </a:t>
            </a:r>
            <a:r>
              <a:rPr lang="ru-RU" sz="2000" dirty="0" err="1">
                <a:solidFill>
                  <a:prstClr val="black"/>
                </a:solidFill>
                <a:latin typeface="Mistral" panose="03090702030407020403" pitchFamily="66" charset="0"/>
              </a:rPr>
              <a:t>незаполнимая</a:t>
            </a:r>
            <a:r>
              <a:rPr lang="ru-RU" sz="2000" dirty="0">
                <a:solidFill>
                  <a:prstClr val="black"/>
                </a:solidFill>
                <a:latin typeface="Mistral" panose="03090702030407020403" pitchFamily="66" charset="0"/>
              </a:rPr>
              <a:t> пропасть. Левитан — истина, то, что именно нужно, то, что именно любишь, то, что дороже всего на свете. А все другие только подделывались под истину или оставались в пределах дилетантизма, любительства..."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228" y="574577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Исаак Левитан, 1899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 descr="http://levitan-world.ru/img/nizlo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4405" y="5525330"/>
            <a:ext cx="18383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9458" name="Picture 2" descr="http://levitan-world.ru/img/photos/photo-levita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60" y="341295"/>
            <a:ext cx="3428968" cy="5383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42921" y="6246809"/>
            <a:ext cx="122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Mistral" panose="03090702030407020403" pitchFamily="66" charset="0"/>
              </a:rPr>
              <a:t>НАЗАД</a:t>
            </a:r>
            <a:endParaRPr lang="ru-RU" sz="2400" dirty="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48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Олеся\Олеся\Олеся\разработанные\ЛЕВИТАН 2016\Isaak_Levitan_Tihaya_obit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6127" y="4420938"/>
            <a:ext cx="1136376" cy="9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papus666.narod.ru/clipart/r/ram/abs/gelt/ramk05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66805" y="4318394"/>
            <a:ext cx="1296144" cy="1084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Олеся\Олеся\Олеся\разработанные\ЛЕВИТАН 2016\Levitan_VesnaVItali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313" y="4394504"/>
            <a:ext cx="143871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Олеся\Олеся\Олеся\разработанные\ЛЕВИТАН 2016\Isaak_Ilitsch_Lewitan_0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8333" y="4394504"/>
            <a:ext cx="1462109" cy="93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леся\Олеся\Олеся\разработанные\ЛЕВИТАН 2016\1885-1889_Birkenhain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879" y="4465644"/>
            <a:ext cx="1488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papus666.narod.ru/clipart/r/ram/abs/gelt/ramk05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85559" y="4293096"/>
            <a:ext cx="1661166" cy="1037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papus666.narod.ru/clipart/r/ram/abs/gelt/ramk05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64394" y="4285622"/>
            <a:ext cx="1728192" cy="1138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papus666.narod.ru/clipart/r/ram/abs/gelt/ramk0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9831" y="4394504"/>
            <a:ext cx="1728192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F:\Олеся\Олеся\Олеся\разработанные\ЛЕВИТАН 2016\Levitan_Sokolniki_Autumn_1879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163" y="1724977"/>
            <a:ext cx="1048848" cy="135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apus666.narod.ru/clipart/r/ram/abs/gelt/ramk05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22226" y="1742103"/>
            <a:ext cx="1612529" cy="1316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upload.wikimedia.org/wikipedia/commons/0/04/%D0%9B%D0%B5%D0%B2%D0%B8%D1%82%D0%B0%D0%BD_%D0%92%D0%B5%D1%87%D0%B5%D1%80_%D0%BF%D0%BE%D1%81%D0%BB%D0%B5_%D0%B4%D0%BE%D0%B6%D0%B4%D1%8F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7260" y="1887891"/>
            <a:ext cx="1444790" cy="10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apus666.narod.ru/clipart/r/ram/abs/gelt/ramk05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85559" y="1779429"/>
            <a:ext cx="1728192" cy="122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c/c7/Zvenigorod_Savvinskaya_sloboda2_isaak_levitan.jp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535" y="1910887"/>
            <a:ext cx="1519755" cy="96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papus666.narod.ru/clipart/r/ram/abs/gelt/ramk05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33530" y="1788376"/>
            <a:ext cx="1728192" cy="122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Documents and Settings\Администратор\Рабочий стол\ЛЕВИТАН 2016\Levitan_SolnechnyDen1876_7.jp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762" y="1637748"/>
            <a:ext cx="1116329" cy="15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papus666.narod.ru/clipart/r/ram/abs/gelt/ramk05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email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8535" y="1742103"/>
            <a:ext cx="1730784" cy="1316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4827" y="476672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istral" panose="03090702030407020403" pitchFamily="66" charset="0"/>
              </a:rPr>
              <a:t>Галерея</a:t>
            </a:r>
          </a:p>
        </p:txBody>
      </p:sp>
      <p:sp>
        <p:nvSpPr>
          <p:cNvPr id="5" name="TextBox 4">
            <a:hlinkClick r:id="rId29" action="ppaction://hlinksldjump"/>
          </p:cNvPr>
          <p:cNvSpPr txBox="1"/>
          <p:nvPr/>
        </p:nvSpPr>
        <p:spPr>
          <a:xfrm>
            <a:off x="353895" y="3265078"/>
            <a:ext cx="206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Солнечный день. </a:t>
            </a:r>
            <a:endParaRPr lang="ru-RU" sz="1600" dirty="0" smtClean="0">
              <a:solidFill>
                <a:schemeClr val="bg1"/>
              </a:solidFill>
              <a:latin typeface="Mistral" panose="03090702030407020403" pitchFamily="66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Весна. </a:t>
            </a:r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1876-1877.</a:t>
            </a:r>
            <a:endParaRPr lang="ru-RU" sz="1600" dirty="0" smtClean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8" name="TextBox 7">
            <a:hlinkClick r:id="rId19" action="ppaction://hlinksldjump"/>
          </p:cNvPr>
          <p:cNvSpPr txBox="1"/>
          <p:nvPr/>
        </p:nvSpPr>
        <p:spPr>
          <a:xfrm>
            <a:off x="2401707" y="3265077"/>
            <a:ext cx="187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Осенний день. </a:t>
            </a:r>
            <a:endParaRPr lang="ru-RU" sz="1600" dirty="0" smtClean="0">
              <a:solidFill>
                <a:schemeClr val="bg1"/>
              </a:solidFill>
              <a:latin typeface="Mistral" panose="03090702030407020403" pitchFamily="66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Сокольники</a:t>
            </a:r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, 1879.</a:t>
            </a:r>
          </a:p>
        </p:txBody>
      </p:sp>
      <p:sp>
        <p:nvSpPr>
          <p:cNvPr id="12" name="TextBox 11">
            <a:hlinkClick r:id="rId23" action="ppaction://hlinksldjump"/>
          </p:cNvPr>
          <p:cNvSpPr txBox="1"/>
          <p:nvPr/>
        </p:nvSpPr>
        <p:spPr>
          <a:xfrm>
            <a:off x="4301618" y="3256673"/>
            <a:ext cx="2062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«Вечер после дождя», 1879</a:t>
            </a:r>
          </a:p>
        </p:txBody>
      </p:sp>
      <p:sp>
        <p:nvSpPr>
          <p:cNvPr id="15" name="TextBox 14">
            <a:hlinkClick r:id="rId27" action="ppaction://hlinksldjump"/>
          </p:cNvPr>
          <p:cNvSpPr txBox="1"/>
          <p:nvPr/>
        </p:nvSpPr>
        <p:spPr>
          <a:xfrm>
            <a:off x="6646011" y="3273402"/>
            <a:ext cx="198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Саввинская слобода под Звенигородом, 1884</a:t>
            </a:r>
            <a:r>
              <a:rPr lang="ru-RU" sz="1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.</a:t>
            </a:r>
            <a:endParaRPr lang="ru-RU" sz="1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588570" y="5423670"/>
            <a:ext cx="153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Берёзовая роща, </a:t>
            </a:r>
            <a:endParaRPr lang="ru-RU" sz="1600" dirty="0" smtClean="0">
              <a:solidFill>
                <a:schemeClr val="bg1"/>
              </a:solidFill>
              <a:latin typeface="Mistral" panose="03090702030407020403" pitchFamily="66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1885—1889</a:t>
            </a:r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.</a:t>
            </a:r>
            <a:endParaRPr lang="ru-RU" sz="1600" dirty="0" smtClean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21" name="TextBox 20">
            <a:hlinkClick r:id="rId12" action="ppaction://hlinksldjump"/>
          </p:cNvPr>
          <p:cNvSpPr txBox="1"/>
          <p:nvPr/>
        </p:nvSpPr>
        <p:spPr>
          <a:xfrm>
            <a:off x="2568885" y="5423670"/>
            <a:ext cx="153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После дождя. Плёс, </a:t>
            </a:r>
            <a:r>
              <a:rPr lang="ru-RU" sz="1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1889</a:t>
            </a:r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.</a:t>
            </a:r>
            <a:endParaRPr lang="ru-RU" sz="1600" dirty="0" smtClean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23" name="TextBox 22">
            <a:hlinkClick r:id="rId9" action="ppaction://hlinksldjump"/>
          </p:cNvPr>
          <p:cNvSpPr txBox="1"/>
          <p:nvPr/>
        </p:nvSpPr>
        <p:spPr>
          <a:xfrm>
            <a:off x="4606466" y="5425765"/>
            <a:ext cx="153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Весна в Италии, 1890.</a:t>
            </a:r>
            <a:endParaRPr lang="ru-RU" sz="1600" dirty="0" smtClean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6771346" y="5425765"/>
            <a:ext cx="153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Тихая обитель, 1890.</a:t>
            </a:r>
            <a:endParaRPr lang="ru-RU" sz="1600" dirty="0" smtClean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32" name="Управляющая кнопка: назад 31">
            <a:hlinkClick r:id="rId31" action="ppaction://hlinksldjump" highlightClick="1"/>
          </p:cNvPr>
          <p:cNvSpPr/>
          <p:nvPr/>
        </p:nvSpPr>
        <p:spPr>
          <a:xfrm>
            <a:off x="8162949" y="6010540"/>
            <a:ext cx="720080" cy="508975"/>
          </a:xfrm>
          <a:prstGeom prst="actionButtonBackPrevious">
            <a:avLst/>
          </a:prstGeom>
          <a:blipFill>
            <a:blip r:embed="rId32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56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F:\Олеся\Олеся\Олеся\разработанные\ЛЕВИТАН 2016\LevitanI_Lilii_A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915" y="4118118"/>
            <a:ext cx="1440160" cy="103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papus666.narod.ru/clipart/r/ram/abs/gelt/ramk05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1390" y="4030366"/>
            <a:ext cx="1656184" cy="122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://levitan-world.ru/img/painting/evernin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660" y="4096612"/>
            <a:ext cx="141351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:\Олеся\Олеся\Олеся\разработанные\ЛЕВИТАН 2016\Levitan_vesna_bolsh_vod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1284" y="3954394"/>
            <a:ext cx="110033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://levitan-world.ru/img/painting/volg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313" y="4134550"/>
            <a:ext cx="1413104" cy="8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papus666.narod.ru/clipart/r/ram/abs/gelt/ramk05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22206" y="3933105"/>
            <a:ext cx="1518488" cy="1316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papus666.narod.ru/clipart/r/ram/abs/gelt/ramk05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78149" y="4044144"/>
            <a:ext cx="1656184" cy="1041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Олеся\Олеся\Олеся\разработанные\ЛЕВИТАН 2016\Levitan_nad_vech_pok28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1284" y="1885023"/>
            <a:ext cx="1458567" cy="104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apus666.narod.ru/clipart/r/ram/abs/gelt/ramk0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05676" y="1783026"/>
            <a:ext cx="1656184" cy="122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Олеся\Олеся\Олеся\разработанные\ЛЕВИТАН 2016\Mart_levitan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643" y="1938381"/>
            <a:ext cx="1114560" cy="91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apus666.narod.ru/clipart/r/ram/abs/gelt/ramk05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83851" y="1852984"/>
            <a:ext cx="1296144" cy="1084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Олеся\Олеся\Олеся\разработанные\ЛЕВИТАН 2016\Levitan_Zolotaya_Osen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9611"/>
            <a:ext cx="1428473" cy="93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Олеся\Олеся\Олеся\разработанные\ЛЕВИТАН 2016\Vladimirka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128" y="1889612"/>
            <a:ext cx="155809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4827" y="548680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istral" panose="03090702030407020403" pitchFamily="66" charset="0"/>
              </a:rPr>
              <a:t>Галерея</a:t>
            </a:r>
          </a:p>
        </p:txBody>
      </p:sp>
      <p:pic>
        <p:nvPicPr>
          <p:cNvPr id="3" name="Picture 4" descr="http://papus666.narod.ru/clipart/r/ram/abs/gelt/ramk05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3568" y="1772298"/>
            <a:ext cx="1728192" cy="122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23" action="ppaction://hlinksldjump"/>
          </p:cNvPr>
          <p:cNvSpPr txBox="1"/>
          <p:nvPr/>
        </p:nvSpPr>
        <p:spPr>
          <a:xfrm>
            <a:off x="638311" y="3096994"/>
            <a:ext cx="1675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  <a:latin typeface="Mistral" panose="03090702030407020403" pitchFamily="66" charset="0"/>
              </a:rPr>
              <a:t>Владимирка</a:t>
            </a:r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, 1892.</a:t>
            </a:r>
          </a:p>
        </p:txBody>
      </p:sp>
      <p:sp>
        <p:nvSpPr>
          <p:cNvPr id="8" name="TextBox 7">
            <a:hlinkClick r:id="rId16" action="ppaction://hlinksldjump"/>
          </p:cNvPr>
          <p:cNvSpPr txBox="1"/>
          <p:nvPr/>
        </p:nvSpPr>
        <p:spPr>
          <a:xfrm>
            <a:off x="2730081" y="3107317"/>
            <a:ext cx="2060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Над вечным покоем, 1894.</a:t>
            </a:r>
          </a:p>
        </p:txBody>
      </p:sp>
      <p:sp>
        <p:nvSpPr>
          <p:cNvPr id="10" name="TextBox 9">
            <a:hlinkClick r:id="rId18" action="ppaction://hlinksldjump"/>
          </p:cNvPr>
          <p:cNvSpPr txBox="1"/>
          <p:nvPr/>
        </p:nvSpPr>
        <p:spPr>
          <a:xfrm>
            <a:off x="5158376" y="3107317"/>
            <a:ext cx="1193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Март, 1895.</a:t>
            </a:r>
            <a:endParaRPr lang="ru-RU" sz="1600" dirty="0" smtClean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pic>
        <p:nvPicPr>
          <p:cNvPr id="12" name="Picture 4" descr="http://papus666.narod.ru/clipart/r/ram/abs/gelt/ramk05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04248" y="1772297"/>
            <a:ext cx="1656184" cy="1192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hlinkClick r:id="rId26" action="ppaction://hlinksldjump"/>
          </p:cNvPr>
          <p:cNvSpPr txBox="1"/>
          <p:nvPr/>
        </p:nvSpPr>
        <p:spPr>
          <a:xfrm>
            <a:off x="6823463" y="3107317"/>
            <a:ext cx="1678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Золотая осень, 1895.</a:t>
            </a:r>
            <a:endParaRPr lang="ru-RU" sz="1600" dirty="0" smtClean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503693" y="5396858"/>
            <a:ext cx="1944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Лилии. </a:t>
            </a:r>
            <a:r>
              <a:rPr lang="ru-RU" sz="1600" dirty="0" err="1">
                <a:solidFill>
                  <a:schemeClr val="bg1"/>
                </a:solidFill>
                <a:latin typeface="Mistral" panose="03090702030407020403" pitchFamily="66" charset="0"/>
              </a:rPr>
              <a:t>Ненюфары</a:t>
            </a:r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, 1895.</a:t>
            </a:r>
          </a:p>
        </p:txBody>
      </p:sp>
      <p:sp>
        <p:nvSpPr>
          <p:cNvPr id="19" name="TextBox 18">
            <a:hlinkClick r:id="rId9" action="ppaction://hlinksldjump"/>
          </p:cNvPr>
          <p:cNvSpPr txBox="1"/>
          <p:nvPr/>
        </p:nvSpPr>
        <p:spPr>
          <a:xfrm>
            <a:off x="2725746" y="5404980"/>
            <a:ext cx="1711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Весна - большая вода, 1897.</a:t>
            </a:r>
          </a:p>
        </p:txBody>
      </p:sp>
      <p:sp>
        <p:nvSpPr>
          <p:cNvPr id="25" name="TextBox 24">
            <a:hlinkClick r:id="rId12" action="ppaction://hlinksldjump"/>
          </p:cNvPr>
          <p:cNvSpPr txBox="1"/>
          <p:nvPr/>
        </p:nvSpPr>
        <p:spPr>
          <a:xfrm>
            <a:off x="4768620" y="5396857"/>
            <a:ext cx="1674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Свежий ветер. Волга, 1895</a:t>
            </a:r>
          </a:p>
        </p:txBody>
      </p:sp>
      <p:pic>
        <p:nvPicPr>
          <p:cNvPr id="26" name="Picture 4" descr="http://papus666.narod.ru/clipart/r/ram/abs/gelt/ramk05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email">
            <a:extLst>
              <a:ext uri="{BEBA8EAE-BF5A-486C-A8C5-ECC9F3942E4B}">
                <a14:imgProps xmlns:a14="http://schemas.microsoft.com/office/drawing/2010/main" xmlns="">
                  <a14:imgLayer r:embed="rId3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70153" y="4001902"/>
            <a:ext cx="1656184" cy="1155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hlinkClick r:id="rId29" action="ppaction://hlinksldjump"/>
          </p:cNvPr>
          <p:cNvSpPr txBox="1"/>
          <p:nvPr/>
        </p:nvSpPr>
        <p:spPr>
          <a:xfrm>
            <a:off x="7024117" y="5396858"/>
            <a:ext cx="1592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Летний вечер, 1900</a:t>
            </a:r>
          </a:p>
        </p:txBody>
      </p:sp>
      <p:sp>
        <p:nvSpPr>
          <p:cNvPr id="32" name="Управляющая кнопка: назад 31">
            <a:hlinkClick r:id="rId32" action="ppaction://hlinksldjump" highlightClick="1"/>
          </p:cNvPr>
          <p:cNvSpPr/>
          <p:nvPr/>
        </p:nvSpPr>
        <p:spPr>
          <a:xfrm>
            <a:off x="8193122" y="6093296"/>
            <a:ext cx="720080" cy="508975"/>
          </a:xfrm>
          <a:prstGeom prst="actionButtonBackPrevious">
            <a:avLst/>
          </a:prstGeom>
          <a:blipFill>
            <a:blip r:embed="rId33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05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14" descr="http://opisanie-kartin.com/uploads11/image1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309" y="4301783"/>
            <a:ext cx="1292439" cy="96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papus666.narod.ru/clipart/r/ram/abs/gelt/ramk05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01595" y="4161456"/>
            <a:ext cx="1511794" cy="1228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://opisanie-kartin.com/uploads10/image0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801" y="4258113"/>
            <a:ext cx="1284039" cy="100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papus666.narod.ru/clipart/r/ram/abs/gelt/ramk05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76925" y="4147547"/>
            <a:ext cx="1511794" cy="122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Documents and Settings\Администратор\Рабочий стол\ЛЕВИТАН 2016\Levitan_ozero2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6999" y="4294813"/>
            <a:ext cx="1379547" cy="96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opisanie-kartin.com/uploads11/image03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845" y="4077072"/>
            <a:ext cx="1008112" cy="13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opisanie-kartin.com/uploads8/image05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08036"/>
            <a:ext cx="1152128" cy="9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opisanie-kartin.com/uploads8/image06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4367" y="1960497"/>
            <a:ext cx="1324724" cy="8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apus666.narod.ru/clipart/r/ram/abs/gelt/ramk05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2132" y="1842910"/>
            <a:ext cx="1586091" cy="1073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opisanie-kartin.com/uploads12/image178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604" y="1874616"/>
            <a:ext cx="1364365" cy="100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apus666.narod.ru/clipart/r/ram/abs/gelt/ramk0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90801" y="1767818"/>
            <a:ext cx="1609191" cy="122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Левитан И.И. «Октябрь (Осень)»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9093"/>
            <a:ext cx="1445250" cy="10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4827" y="548680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istral" panose="03090702030407020403" pitchFamily="66" charset="0"/>
              </a:rPr>
              <a:t>Галерея</a:t>
            </a:r>
          </a:p>
        </p:txBody>
      </p:sp>
      <p:pic>
        <p:nvPicPr>
          <p:cNvPr id="3" name="Picture 4" descr="http://papus666.narod.ru/clipart/r/ram/abs/gelt/ramk05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3568" y="1772298"/>
            <a:ext cx="1728192" cy="122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20" action="ppaction://hlinksldjump"/>
          </p:cNvPr>
          <p:cNvSpPr txBox="1"/>
          <p:nvPr/>
        </p:nvSpPr>
        <p:spPr>
          <a:xfrm>
            <a:off x="524214" y="3108185"/>
            <a:ext cx="201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«Октябрь (Осень</a:t>
            </a:r>
            <a:r>
              <a:rPr lang="ru-RU" sz="1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)», </a:t>
            </a:r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1891</a:t>
            </a:r>
          </a:p>
        </p:txBody>
      </p:sp>
      <p:sp>
        <p:nvSpPr>
          <p:cNvPr id="7" name="TextBox 6">
            <a:hlinkClick r:id="rId16" action="ppaction://hlinksldjump"/>
          </p:cNvPr>
          <p:cNvSpPr txBox="1"/>
          <p:nvPr/>
        </p:nvSpPr>
        <p:spPr>
          <a:xfrm>
            <a:off x="2811862" y="3077407"/>
            <a:ext cx="181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istral" panose="03090702030407020403" pitchFamily="66" charset="0"/>
              </a:rPr>
              <a:t>«Цветущие яблони», </a:t>
            </a:r>
            <a:endParaRPr lang="ru-RU" dirty="0" smtClean="0">
              <a:solidFill>
                <a:schemeClr val="bg1"/>
              </a:solidFill>
              <a:latin typeface="Mistral" panose="03090702030407020403" pitchFamily="66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Mistral" panose="03090702030407020403" pitchFamily="66" charset="0"/>
              </a:rPr>
              <a:t>1895</a:t>
            </a:r>
            <a:endParaRPr lang="ru-RU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10" name="TextBox 9">
            <a:hlinkClick r:id="rId12" action="ppaction://hlinksldjump"/>
          </p:cNvPr>
          <p:cNvSpPr txBox="1"/>
          <p:nvPr/>
        </p:nvSpPr>
        <p:spPr>
          <a:xfrm>
            <a:off x="5071869" y="3077408"/>
            <a:ext cx="154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istral" panose="03090702030407020403" pitchFamily="66" charset="0"/>
              </a:rPr>
              <a:t>«Вечер на </a:t>
            </a:r>
            <a:r>
              <a:rPr lang="ru-RU" dirty="0">
                <a:solidFill>
                  <a:schemeClr val="bg1"/>
                </a:solidFill>
                <a:latin typeface="Mistral" panose="03090702030407020403" pitchFamily="66" charset="0"/>
              </a:rPr>
              <a:t>Волге», </a:t>
            </a:r>
            <a:endParaRPr lang="ru-RU" dirty="0" smtClean="0">
              <a:solidFill>
                <a:schemeClr val="bg1"/>
              </a:solidFill>
              <a:latin typeface="Mistral" panose="03090702030407020403" pitchFamily="66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Mistral" panose="03090702030407020403" pitchFamily="66" charset="0"/>
              </a:rPr>
              <a:t>1887-1888 </a:t>
            </a:r>
            <a:endParaRPr lang="ru-RU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pic>
        <p:nvPicPr>
          <p:cNvPr id="12" name="Picture 4" descr="http://papus666.narod.ru/clipart/r/ram/abs/gelt/ramk05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53052" y="1833300"/>
            <a:ext cx="1296144" cy="1084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23" action="ppaction://hlinksldjump"/>
          </p:cNvPr>
          <p:cNvSpPr txBox="1"/>
          <p:nvPr/>
        </p:nvSpPr>
        <p:spPr>
          <a:xfrm>
            <a:off x="7042658" y="3108185"/>
            <a:ext cx="1539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«Сумерки, стога»</a:t>
            </a:r>
            <a:endParaRPr lang="ru-RU" sz="1600" dirty="0" smtClean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pic>
        <p:nvPicPr>
          <p:cNvPr id="15" name="Picture 4" descr="http://papus666.narod.ru/clipart/r/ram/abs/gelt/ramk05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5576" y="4091832"/>
            <a:ext cx="1584176" cy="1266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26" action="ppaction://hlinksldjump"/>
          </p:cNvPr>
          <p:cNvSpPr txBox="1"/>
          <p:nvPr/>
        </p:nvSpPr>
        <p:spPr>
          <a:xfrm>
            <a:off x="932958" y="5527025"/>
            <a:ext cx="1199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istral" panose="03090702030407020403" pitchFamily="66" charset="0"/>
              </a:rPr>
              <a:t>«Васильки»</a:t>
            </a: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2689000" y="5511636"/>
            <a:ext cx="168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istral" panose="03090702030407020403" pitchFamily="66" charset="0"/>
              </a:rPr>
              <a:t>«Сумерки. Луна»</a:t>
            </a:r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4717646" y="5556102"/>
            <a:ext cx="190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istral" panose="03090702030407020403" pitchFamily="66" charset="0"/>
              </a:rPr>
              <a:t>«Буря. Дождь», 1899</a:t>
            </a:r>
          </a:p>
        </p:txBody>
      </p:sp>
      <p:pic>
        <p:nvPicPr>
          <p:cNvPr id="27" name="Picture 4" descr="http://papus666.narod.ru/clipart/r/ram/abs/gelt/ramk05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email">
            <a:extLst>
              <a:ext uri="{BEBA8EAE-BF5A-486C-A8C5-ECC9F3942E4B}">
                <a14:imgProps xmlns:a14="http://schemas.microsoft.com/office/drawing/2010/main" xmlns="">
                  <a14:imgLayer r:embed="rId3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533" y="4148228"/>
            <a:ext cx="1635893" cy="12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hlinkClick r:id="rId29" action="ppaction://hlinksldjump"/>
          </p:cNvPr>
          <p:cNvSpPr txBox="1"/>
          <p:nvPr/>
        </p:nvSpPr>
        <p:spPr>
          <a:xfrm>
            <a:off x="6925125" y="5556102"/>
            <a:ext cx="182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istral" panose="03090702030407020403" pitchFamily="66" charset="0"/>
              </a:rPr>
              <a:t>«Озеро» 1899–1900</a:t>
            </a:r>
          </a:p>
        </p:txBody>
      </p:sp>
      <p:sp>
        <p:nvSpPr>
          <p:cNvPr id="30" name="Управляющая кнопка: назад 29">
            <a:hlinkClick r:id="rId32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33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2124" y="6154247"/>
            <a:ext cx="10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Mistral" panose="03090702030407020403" pitchFamily="66" charset="0"/>
              </a:rPr>
              <a:t>НАЗАД</a:t>
            </a:r>
            <a:endParaRPr lang="ru-RU" sz="2400" dirty="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9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Олеся\Олеся\Олеся\разработанные\ЛЕВИТАН 2016\Levitan_SolnechnyDen1876_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474" y="580108"/>
            <a:ext cx="3733614" cy="50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5678" y="728698"/>
            <a:ext cx="5976663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6307" y="5949280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Солнечный день. </a:t>
            </a:r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Весна</a:t>
            </a:r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. 1876-1877.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68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ru/6/67/%D0%A1%D1%82%D0%B0%D0%BD%D1%86%D0%B8%D1%8F_%D0%9A%D0%B8%D0%B1%D0%B0%D1%80%D1%82%D0%B0%D0%B9%2C_%D0%9B%D0%B8%D1%82%D0%B2%D0%B0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264363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6029" y="1378223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Mistral" panose="03090702030407020403" pitchFamily="66" charset="0"/>
              </a:rPr>
              <a:t>Станция </a:t>
            </a:r>
            <a:r>
              <a:rPr lang="ru-RU" sz="3200" dirty="0" err="1">
                <a:latin typeface="Mistral" panose="03090702030407020403" pitchFamily="66" charset="0"/>
              </a:rPr>
              <a:t>Кибартай</a:t>
            </a:r>
            <a:r>
              <a:rPr lang="ru-RU" sz="3200" dirty="0">
                <a:latin typeface="Mistral" panose="03090702030407020403" pitchFamily="66" charset="0"/>
              </a:rPr>
              <a:t>, Литва. </a:t>
            </a:r>
            <a:endParaRPr lang="ru-RU" sz="3200" dirty="0" smtClean="0">
              <a:latin typeface="Mistral" panose="03090702030407020403" pitchFamily="66" charset="0"/>
            </a:endParaRPr>
          </a:p>
          <a:p>
            <a:pPr algn="ctr"/>
            <a:r>
              <a:rPr lang="ru-RU" sz="3200" dirty="0" smtClean="0">
                <a:latin typeface="Mistral" panose="03090702030407020403" pitchFamily="66" charset="0"/>
              </a:rPr>
              <a:t>Здесь </a:t>
            </a:r>
            <a:r>
              <a:rPr lang="ru-RU" sz="3200" dirty="0">
                <a:latin typeface="Mistral" panose="03090702030407020403" pitchFamily="66" charset="0"/>
              </a:rPr>
              <a:t>прошло детство Левитана. </a:t>
            </a:r>
            <a:endParaRPr lang="ru-RU" sz="3200" dirty="0" smtClean="0">
              <a:latin typeface="Mistral" panose="03090702030407020403" pitchFamily="66" charset="0"/>
            </a:endParaRPr>
          </a:p>
        </p:txBody>
      </p:sp>
      <p:pic>
        <p:nvPicPr>
          <p:cNvPr id="1028" name="Picture 4" descr="https://upload.wikimedia.org/wikipedia/commons/c/c4/Moscow_School_of_Painting%2C_Sculpture_and_Architectur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69" y="3861048"/>
            <a:ext cx="3264363" cy="2292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71392" y="4468507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Mistral" panose="03090702030407020403" pitchFamily="66" charset="0"/>
              </a:rPr>
              <a:t>Московское училище живописи, </a:t>
            </a:r>
            <a:endParaRPr lang="ru-RU" sz="3200" dirty="0" smtClean="0">
              <a:latin typeface="Mistral" panose="03090702030407020403" pitchFamily="66" charset="0"/>
            </a:endParaRPr>
          </a:p>
          <a:p>
            <a:pPr algn="ctr"/>
            <a:r>
              <a:rPr lang="ru-RU" sz="3200" dirty="0" smtClean="0">
                <a:latin typeface="Mistral" panose="03090702030407020403" pitchFamily="66" charset="0"/>
              </a:rPr>
              <a:t>ваяния </a:t>
            </a:r>
            <a:r>
              <a:rPr lang="ru-RU" sz="3200" dirty="0">
                <a:latin typeface="Mistral" panose="03090702030407020403" pitchFamily="66" charset="0"/>
              </a:rPr>
              <a:t>и зодчества на </a:t>
            </a:r>
            <a:r>
              <a:rPr lang="ru-RU" sz="3200" dirty="0" smtClean="0">
                <a:latin typeface="Mistral" panose="03090702030407020403" pitchFamily="66" charset="0"/>
              </a:rPr>
              <a:t>Мясницкой.</a:t>
            </a:r>
          </a:p>
        </p:txBody>
      </p:sp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8172400" y="6088377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89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Олеся\Олеся\Олеся\разработанные\ЛЕВИТАН 2016\Levitan_Sokolniki_Autumn_18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1875" y="620688"/>
            <a:ext cx="380161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27684" y="656691"/>
            <a:ext cx="5832651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2014" y="5949279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Осенний день. Сокольники, 1879.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45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upload.wikimedia.org/wikipedia/commons/0/04/%D0%9B%D0%B5%D0%B2%D0%B8%D1%82%D0%B0%D0%BD_%D0%92%D0%B5%D1%87%D0%B5%D1%80_%D0%BF%D0%BE%D1%81%D0%BB%D0%B5_%D0%B4%D0%BE%D0%B6%D0%B4%D1%8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144" y="764704"/>
            <a:ext cx="649231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47700" y="-1047501"/>
            <a:ext cx="5400601" cy="8160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8014" y="5942141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«Вечер после дождя», 1879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06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upload.wikimedia.org/wikipedia/commons/c/c7/Zvenigorod_Savvinskaya_sloboda2_isaak_levit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6371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99729" y="-1299529"/>
            <a:ext cx="4896544" cy="8160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3509" y="5445224"/>
            <a:ext cx="6559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Саввинская слобода под Звенигородом, 1884.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66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Олеся\Олеся\Олеся\разработанные\ЛЕВИТАН 2016\1885-1889_Birkenha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3895" y="764704"/>
            <a:ext cx="657241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43745" y="-1443545"/>
            <a:ext cx="4608512" cy="8160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8014" y="5293224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Берёзовая роща, 1885—1889.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93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Олеся\Олеся\Олеся\разработанные\ЛЕВИТАН 2016\Isaak_Ilitsch_Lewitan_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5"/>
            <a:ext cx="6624736" cy="423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67717" y="-1267517"/>
            <a:ext cx="4960568" cy="8160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8014" y="5293224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После дождя. Плёс, </a:t>
            </a:r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1889</a:t>
            </a:r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.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55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Олеся\Олеся\Олеся\разработанные\ЛЕВИТАН 2016\Levitan_VesnaVItali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814" y="743000"/>
            <a:ext cx="6916371" cy="41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51720" y="-1539552"/>
            <a:ext cx="4968552" cy="8712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3509" y="5445224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Весна в Италии, 1890.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97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Олеся\Олеся\Олеся\разработанные\ЛЕВИТАН 2016\Isaak_Levitan_Tihaya_obite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9262" y="869947"/>
            <a:ext cx="5805476" cy="46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27684" y="-567444"/>
            <a:ext cx="5616624" cy="7416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2014" y="5949281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Тихая обитель, 1890.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5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Олеся\Олеся\Олеся\разработанные\ЛЕВИТАН 2016\Vladimir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8014" y="764703"/>
            <a:ext cx="6559972" cy="424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67717" y="-1267517"/>
            <a:ext cx="4960568" cy="8160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8014" y="5293224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Mistral" panose="03090702030407020403" pitchFamily="66" charset="0"/>
              </a:rPr>
              <a:t>Владимирка</a:t>
            </a:r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, 1892.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4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:\Олеся\Олеся\Олеся\разработанные\ЛЕВИТАН 2016\Levitan_nad_vech_pok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882" y="758802"/>
            <a:ext cx="6834778" cy="49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91680" y="-1107504"/>
            <a:ext cx="5616624" cy="864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6285" y="5949280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Над вечным покоем, 1894.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5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Олеся\Олеся\Олеся\разработанные\ЛЕВИТАН 2016\Mart_levit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832648" cy="47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27684" y="-567444"/>
            <a:ext cx="5616624" cy="7416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2014" y="5949281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Март, 1895.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83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260648"/>
            <a:ext cx="5542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Левитан </a:t>
            </a:r>
            <a:r>
              <a:rPr lang="ru-RU" sz="2800" dirty="0">
                <a:latin typeface="Mistral" panose="03090702030407020403" pitchFamily="66" charset="0"/>
              </a:rPr>
              <a:t>вышел из Московского училища живописи и ваяния без диплома. Денег не было. В апреле 1885 года Левитан поселился неподалеку от Бабкина, в глухой деревне </a:t>
            </a:r>
            <a:r>
              <a:rPr lang="ru-RU" sz="2800" dirty="0" err="1" smtClean="0">
                <a:latin typeface="Mistral" panose="03090702030407020403" pitchFamily="66" charset="0"/>
              </a:rPr>
              <a:t>Максимовке</a:t>
            </a:r>
            <a:r>
              <a:rPr lang="ru-RU" sz="2800" dirty="0" smtClean="0">
                <a:latin typeface="Mistral" panose="03090702030407020403" pitchFamily="66" charset="0"/>
              </a:rPr>
              <a:t>. По </a:t>
            </a:r>
            <a:r>
              <a:rPr lang="ru-RU" sz="2800" dirty="0">
                <a:latin typeface="Mistral" panose="03090702030407020403" pitchFamily="66" charset="0"/>
              </a:rPr>
              <a:t>соседству, в Бабкине в имении Киселёвых гостили Чеховы. Левитан познакомился с А. П. Чеховым, дружба и соперничество с которым продолжались всю жизнь.</a:t>
            </a:r>
            <a:endParaRPr lang="ru-RU" sz="2800" dirty="0" smtClean="0">
              <a:latin typeface="Mistral" panose="030907020304070204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796" y="4086950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В </a:t>
            </a:r>
            <a:r>
              <a:rPr lang="ru-RU" sz="2800" dirty="0">
                <a:latin typeface="Mistral" panose="03090702030407020403" pitchFamily="66" charset="0"/>
              </a:rPr>
              <a:t>середине 1880-х годов улучшилось материальное положение художника. Однако голодное детство, беспокойная жизнь, напряжённый труд сказались на здоровье — у него резко обострилась болезнь сердца. Поездка в 1886 году в Крым укрепила силы. По возвращении Левитан организует выставку пятидесяти пейзажей.</a:t>
            </a: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222751" y="6237312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540568" y="3186409"/>
            <a:ext cx="4562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Mistral" panose="03090702030407020403" pitchFamily="66" charset="0"/>
              </a:rPr>
              <a:t>Исаак Левитан — </a:t>
            </a:r>
            <a:r>
              <a:rPr lang="ru-RU" sz="2000" u="sng" dirty="0" smtClean="0">
                <a:latin typeface="Mistral" panose="03090702030407020403" pitchFamily="66" charset="0"/>
              </a:rPr>
              <a:t>Портрет </a:t>
            </a:r>
          </a:p>
          <a:p>
            <a:pPr algn="ctr"/>
            <a:r>
              <a:rPr lang="ru-RU" sz="2000" u="sng" dirty="0" smtClean="0">
                <a:latin typeface="Mistral" panose="03090702030407020403" pitchFamily="66" charset="0"/>
              </a:rPr>
              <a:t>А</a:t>
            </a:r>
            <a:r>
              <a:rPr lang="ru-RU" sz="2000" u="sng" dirty="0">
                <a:latin typeface="Mistral" panose="03090702030407020403" pitchFamily="66" charset="0"/>
              </a:rPr>
              <a:t>. П. Чехова </a:t>
            </a:r>
            <a:r>
              <a:rPr lang="ru-RU" sz="2000" u="sng" dirty="0" smtClean="0">
                <a:latin typeface="Mistral" panose="03090702030407020403" pitchFamily="66" charset="0"/>
              </a:rPr>
              <a:t>(</a:t>
            </a:r>
            <a:r>
              <a:rPr lang="ru-RU" sz="2000" u="sng" dirty="0">
                <a:latin typeface="Mistral" panose="03090702030407020403" pitchFamily="66" charset="0"/>
              </a:rPr>
              <a:t>1885—1886)</a:t>
            </a:r>
            <a:endParaRPr lang="ru-RU" sz="2000" u="sng" dirty="0" smtClean="0">
              <a:latin typeface="Mistral" panose="03090702030407020403" pitchFamily="66" charset="0"/>
            </a:endParaRPr>
          </a:p>
        </p:txBody>
      </p:sp>
      <p:pic>
        <p:nvPicPr>
          <p:cNvPr id="2052" name="Picture 4" descr="https://upload.wikimedia.org/wikipedia/commons/1/10/Isaac_Levitan_-_Portrait_of_A.P._Cheho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382" y="370879"/>
            <a:ext cx="1884377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942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:\Олеся\Олеся\Олеся\разработанные\ЛЕВИТАН 2016\Levitan_Zolotaya_Os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12768" cy="450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9692" y="-1215516"/>
            <a:ext cx="5400600" cy="864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2014" y="5829995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Золотая осень, 1895.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06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:\Олеся\Олеся\Олеся\разработанные\ЛЕВИТАН 2016\LevitanI_Lilii_AS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644" y="779304"/>
            <a:ext cx="6408712" cy="46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1700" y="-999492"/>
            <a:ext cx="5400600" cy="8208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2014" y="5829995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Лилии. </a:t>
            </a:r>
            <a:r>
              <a:rPr lang="ru-RU" sz="3600" dirty="0" err="1">
                <a:solidFill>
                  <a:schemeClr val="bg1"/>
                </a:solidFill>
                <a:latin typeface="Mistral" panose="03090702030407020403" pitchFamily="66" charset="0"/>
              </a:rPr>
              <a:t>Ненюфары</a:t>
            </a:r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, 1895.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52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F:\Олеся\Олеся\Олеся\разработанные\ЛЕВИТАН 2016\Levitan_vesna_bolsh_vod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79003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79712" y="404663"/>
            <a:ext cx="5328595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6307" y="5626114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Весна - большая вода, 1897.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9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levitan-world.ru/img/painting/volg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222" y="837072"/>
            <a:ext cx="6859538" cy="41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5716" y="-1431540"/>
            <a:ext cx="4968552" cy="864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2014" y="5508679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Свежий ветер. Волга, 1895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15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levitan-world.ru/img/painting/evern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85012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9692" y="-1215516"/>
            <a:ext cx="5400600" cy="864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0691" y="5805265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Летний вечер, 1900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01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hudojnik-peredvijnik.ru/wp-content/uploads/2012/09/24levit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316" y="921668"/>
            <a:ext cx="6572425" cy="459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3688" y="-963488"/>
            <a:ext cx="5544616" cy="8280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0691" y="5805265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«Октябрь (Осень</a:t>
            </a:r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)», 1891</a:t>
            </a:r>
            <a:endParaRPr lang="ru-RU" sz="3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69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Описание картины Исаака Левитана «Цветущие яблони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3879" y="1101451"/>
            <a:ext cx="50482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79908" y="-295210"/>
            <a:ext cx="4392488" cy="6489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0692" y="5482099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«Цветущие яблони», </a:t>
            </a:r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1895</a:t>
            </a:r>
            <a:endParaRPr lang="ru-RU" sz="3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3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Описание картины Исаака Левитана «Вечер на Волге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0215" y="1085942"/>
            <a:ext cx="50482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2117" y="-577419"/>
            <a:ext cx="3828071" cy="6489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4354" y="4941168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«Вечер на Волге», </a:t>
            </a:r>
            <a:r>
              <a:rPr lang="ru-RU" sz="3600" dirty="0" smtClean="0">
                <a:solidFill>
                  <a:schemeClr val="bg1"/>
                </a:solidFill>
                <a:latin typeface="Mistral" panose="03090702030407020403" pitchFamily="66" charset="0"/>
              </a:rPr>
              <a:t>1887-1888 </a:t>
            </a:r>
            <a:endParaRPr lang="ru-RU" sz="3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3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opisanie-kartin.com/uploads8/image0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875" y="908720"/>
            <a:ext cx="50482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59732" y="-279412"/>
            <a:ext cx="4896544" cy="6408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8018" y="5626115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«Сумерки, стога»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98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opisanie-kartin.com/uploads11/image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851" y="548680"/>
            <a:ext cx="368631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3687" y="620687"/>
            <a:ext cx="5688636" cy="4680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4023" y="5877272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«Васильки»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65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606377"/>
            <a:ext cx="5542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Mistral" panose="03090702030407020403" pitchFamily="66" charset="0"/>
              </a:rPr>
              <a:t>   В 1887 году художник, наконец, осуществил свою мечту: он отправился на Волгу, которую так проникновенно изображал его любимый учитель </a:t>
            </a:r>
            <a:r>
              <a:rPr lang="ru-RU" sz="2800" dirty="0" smtClean="0">
                <a:latin typeface="Mistral" panose="03090702030407020403" pitchFamily="66" charset="0"/>
              </a:rPr>
              <a:t>Саврасов.</a:t>
            </a:r>
          </a:p>
          <a:p>
            <a:pPr algn="just"/>
            <a:r>
              <a:rPr lang="ru-RU" sz="2800" dirty="0">
                <a:latin typeface="Mistral" panose="03090702030407020403" pitchFamily="66" charset="0"/>
              </a:rPr>
              <a:t>   </a:t>
            </a:r>
            <a:endParaRPr lang="ru-RU" sz="2800" dirty="0" smtClean="0">
              <a:latin typeface="Mistral" panose="030907020304070204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732" y="2937163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Mistral" panose="03090702030407020403" pitchFamily="66" charset="0"/>
              </a:rPr>
              <a:t>   На следующий год весной Левитан вместе с друзьями-художниками </a:t>
            </a:r>
            <a:r>
              <a:rPr lang="ru-RU" sz="2800" dirty="0" smtClean="0">
                <a:latin typeface="Mistral" panose="03090702030407020403" pitchFamily="66" charset="0"/>
              </a:rPr>
              <a:t>Алексеем Степановым и </a:t>
            </a:r>
            <a:r>
              <a:rPr lang="ru-RU" sz="2800" dirty="0">
                <a:latin typeface="Mistral" panose="03090702030407020403" pitchFamily="66" charset="0"/>
              </a:rPr>
              <a:t>Софьей Кувшинниковой отправился на пароходе по Оке до Нижнего Новгорода и далее вверх по Волге. Во время путешествия они неожиданно для себя открыли красоты маленького, тихого городка Плёс. Они решили задержаться и пожить там некоторое время</a:t>
            </a:r>
            <a:r>
              <a:rPr lang="ru-RU" sz="2800" dirty="0" smtClean="0">
                <a:latin typeface="Mistral" panose="03090702030407020403" pitchFamily="66" charset="0"/>
              </a:rPr>
              <a:t>. </a:t>
            </a:r>
          </a:p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В </a:t>
            </a:r>
            <a:r>
              <a:rPr lang="ru-RU" sz="2800" dirty="0">
                <a:latin typeface="Mistral" panose="03090702030407020403" pitchFamily="66" charset="0"/>
              </a:rPr>
              <a:t>итоге Левитан провел в Плёсе три чрезвычайно продуктивных летних сезона (1888—1890). </a:t>
            </a: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172400" y="6088377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Картина Левитан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51" y="471029"/>
            <a:ext cx="3016532" cy="1902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71684" y="2408946"/>
            <a:ext cx="3860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u="sng" dirty="0">
                <a:latin typeface="Mistral" panose="03090702030407020403" pitchFamily="66" charset="0"/>
              </a:rPr>
              <a:t>Вечер на </a:t>
            </a:r>
            <a:r>
              <a:rPr lang="ru-RU" sz="2200" u="sng" dirty="0" smtClean="0">
                <a:latin typeface="Mistral" panose="03090702030407020403" pitchFamily="66" charset="0"/>
              </a:rPr>
              <a:t>Волге. 1887-1888 </a:t>
            </a:r>
            <a:r>
              <a:rPr lang="ru-RU" sz="2200" u="sng" dirty="0">
                <a:latin typeface="Mistral" panose="03090702030407020403" pitchFamily="66" charset="0"/>
              </a:rPr>
              <a:t>года</a:t>
            </a:r>
            <a:endParaRPr lang="ru-RU" sz="2200" u="sng" dirty="0" smtClean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85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opisanie-kartin.com/uploads10/image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3879" y="836712"/>
            <a:ext cx="50482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7744" y="-387424"/>
            <a:ext cx="4680520" cy="6408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8018" y="5445224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«Сумерки. Луна»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65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opisanie-kartin.com/uploads11/image1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3879" y="832494"/>
            <a:ext cx="50482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apus666.narod.ru/clipart/r/ram/abs/gelt/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75756" y="-495436"/>
            <a:ext cx="4464496" cy="6408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8018" y="5445224"/>
            <a:ext cx="655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istral" panose="03090702030407020403" pitchFamily="66" charset="0"/>
              </a:rPr>
              <a:t>«Буря. Дождь», 1899</a:t>
            </a:r>
          </a:p>
        </p:txBody>
      </p:sp>
      <p:sp>
        <p:nvSpPr>
          <p:cNvPr id="5" name="AutoShape 2" descr="http://opisanie-kartin.com/uploads11/image11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34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ЛЕВИТАН 2016\tekstury-stena-lampy-svet-p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C:\Documents and Settings\Администратор\Рабочий стол\ЛЕВИТАН 2016\Levitan_ozero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660" y="862609"/>
            <a:ext cx="6120680" cy="42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дминистратор\Рабочий стол\ЛЕВИТАН 2016\ramk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938" y="228692"/>
            <a:ext cx="7354474" cy="54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2508" y="5807934"/>
            <a:ext cx="4541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istral" panose="03090702030407020403" pitchFamily="66" charset="0"/>
              </a:rPr>
              <a:t>«Озеро» 1899–1900</a:t>
            </a: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720080" cy="508975"/>
          </a:xfrm>
          <a:prstGeom prst="actionButtonBackPrevious">
            <a:avLst/>
          </a:prstGeom>
          <a:blipFill>
            <a:blip r:embed="rId7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69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5131" y="48191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  <a:latin typeface="Mistral" panose="03090702030407020403" pitchFamily="66" charset="0"/>
              </a:rPr>
              <a:t>Графика</a:t>
            </a:r>
            <a:endParaRPr lang="ru-RU" sz="4000" dirty="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Picture 2" descr="http://levitan-world.ru/img/graphics/tihaya-obitel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402" y="1793674"/>
            <a:ext cx="1800200" cy="1100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749686" y="3017810"/>
            <a:ext cx="1729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Тихая обитель, 1889</a:t>
            </a: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3307929" y="3012809"/>
            <a:ext cx="2570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Пейзаж с луной, 1886</a:t>
            </a:r>
          </a:p>
        </p:txBody>
      </p:sp>
      <p:pic>
        <p:nvPicPr>
          <p:cNvPr id="9" name="Picture 2" descr="http://levitan-world.ru/img/graphics/landscap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5114" y="1793674"/>
            <a:ext cx="1556536" cy="1100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6236773" y="3012809"/>
            <a:ext cx="242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Весна. Большая вода, 1896</a:t>
            </a:r>
          </a:p>
        </p:txBody>
      </p:sp>
      <p:pic>
        <p:nvPicPr>
          <p:cNvPr id="11" name="Picture 2" descr="http://levitan-world.ru/img/graphics/great-water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1627" y="1793674"/>
            <a:ext cx="1817183" cy="1100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rId11" action="ppaction://hlinksldjump"/>
          </p:cNvPr>
          <p:cNvSpPr txBox="1"/>
          <p:nvPr/>
        </p:nvSpPr>
        <p:spPr>
          <a:xfrm>
            <a:off x="1031527" y="5343552"/>
            <a:ext cx="1165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Плес, 1889</a:t>
            </a:r>
          </a:p>
        </p:txBody>
      </p:sp>
      <p:pic>
        <p:nvPicPr>
          <p:cNvPr id="13" name="Picture 2" descr="http://levitan-world.ru/img/graphics/ples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122" y="4265156"/>
            <a:ext cx="2092759" cy="1001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hlinkClick r:id="rId13" action="ppaction://hlinksldjump"/>
          </p:cNvPr>
          <p:cNvSpPr txBox="1"/>
          <p:nvPr/>
        </p:nvSpPr>
        <p:spPr>
          <a:xfrm>
            <a:off x="3655312" y="5343552"/>
            <a:ext cx="1876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Летний вечер, 1900</a:t>
            </a:r>
          </a:p>
        </p:txBody>
      </p:sp>
      <p:pic>
        <p:nvPicPr>
          <p:cNvPr id="15" name="Picture 2" descr="http://levitan-world.ru/img/graphics/vecher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3908" y="4095880"/>
            <a:ext cx="1998945" cy="1170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15" action="ppaction://hlinksldjump"/>
          </p:cNvPr>
          <p:cNvSpPr txBox="1"/>
          <p:nvPr/>
        </p:nvSpPr>
        <p:spPr>
          <a:xfrm>
            <a:off x="6334094" y="534355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Вечер. Перелет птиц, 1895</a:t>
            </a:r>
          </a:p>
        </p:txBody>
      </p:sp>
      <p:pic>
        <p:nvPicPr>
          <p:cNvPr id="17" name="Picture 2" descr="http://levitan-world.ru/img/graphics/perelet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3563" y="3872202"/>
            <a:ext cx="1825247" cy="1394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497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9202" y="72478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  <a:latin typeface="Mistral" panose="03090702030407020403" pitchFamily="66" charset="0"/>
              </a:rPr>
              <a:t>Графика</a:t>
            </a:r>
            <a:endParaRPr lang="ru-RU" sz="4000" dirty="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789352" y="3285105"/>
            <a:ext cx="2250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Свежий ветер. Волга, 1895</a:t>
            </a:r>
          </a:p>
        </p:txBody>
      </p:sp>
      <p:pic>
        <p:nvPicPr>
          <p:cNvPr id="6" name="Picture 2" descr="http://levitan-world.ru/img/graphics/barzhi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031291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7" action="ppaction://hlinksldjump"/>
          </p:cNvPr>
          <p:cNvSpPr txBox="1"/>
          <p:nvPr/>
        </p:nvSpPr>
        <p:spPr>
          <a:xfrm>
            <a:off x="3559954" y="3284730"/>
            <a:ext cx="2066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Вечер. Пейзаж, 1891</a:t>
            </a:r>
          </a:p>
        </p:txBody>
      </p:sp>
      <p:pic>
        <p:nvPicPr>
          <p:cNvPr id="8" name="Picture 2" descr="http://levitan-world.ru/img/graphics/everning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456" y="2008160"/>
            <a:ext cx="1636141" cy="1204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hlinkClick r:id="rId9" action="ppaction://hlinksldjump"/>
          </p:cNvPr>
          <p:cNvSpPr txBox="1"/>
          <p:nvPr/>
        </p:nvSpPr>
        <p:spPr>
          <a:xfrm>
            <a:off x="6135047" y="3285105"/>
            <a:ext cx="2282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На лесной опушке, 1897</a:t>
            </a:r>
          </a:p>
        </p:txBody>
      </p:sp>
      <p:pic>
        <p:nvPicPr>
          <p:cNvPr id="10" name="Picture 2" descr="http://levitan-world.ru/img/graphics/forest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274" y="2008160"/>
            <a:ext cx="1758422" cy="1243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hlinkClick r:id="rId11" action="ppaction://hlinksldjump"/>
          </p:cNvPr>
          <p:cNvSpPr txBox="1"/>
          <p:nvPr/>
        </p:nvSpPr>
        <p:spPr>
          <a:xfrm>
            <a:off x="652751" y="5542493"/>
            <a:ext cx="2523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Эскиз дерева на опушке, 1893</a:t>
            </a:r>
          </a:p>
        </p:txBody>
      </p:sp>
      <p:pic>
        <p:nvPicPr>
          <p:cNvPr id="12" name="Picture 2" descr="http://levitan-world.ru/img/graphics/derevo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75781"/>
            <a:ext cx="2029550" cy="1197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13" action="ppaction://hlinksldjump"/>
          </p:cNvPr>
          <p:cNvSpPr txBox="1"/>
          <p:nvPr/>
        </p:nvSpPr>
        <p:spPr>
          <a:xfrm>
            <a:off x="3700849" y="5542493"/>
            <a:ext cx="1853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Весна. Разлив, 1894</a:t>
            </a:r>
          </a:p>
        </p:txBody>
      </p:sp>
      <p:pic>
        <p:nvPicPr>
          <p:cNvPr id="14" name="Picture 2" descr="http://levitan-world.ru/img/graphics/razliv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9561" y="4188770"/>
            <a:ext cx="1755930" cy="1171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hlinkClick r:id="rId15" action="ppaction://hlinksldjump"/>
          </p:cNvPr>
          <p:cNvSpPr txBox="1"/>
          <p:nvPr/>
        </p:nvSpPr>
        <p:spPr>
          <a:xfrm>
            <a:off x="6398958" y="5542493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Деревенька, 1889</a:t>
            </a:r>
          </a:p>
        </p:txBody>
      </p:sp>
      <p:pic>
        <p:nvPicPr>
          <p:cNvPr id="16" name="Picture 2" descr="http://levitan-world.ru/img/graphics/derevenka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676" y="4154639"/>
            <a:ext cx="1846757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073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9202" y="72478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  <a:latin typeface="Mistral" panose="03090702030407020403" pitchFamily="66" charset="0"/>
              </a:rPr>
              <a:t>Графика</a:t>
            </a:r>
            <a:endParaRPr lang="ru-RU" sz="4000" dirty="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TextBox 35">
            <a:hlinkClick r:id="rId5" action="ppaction://hlinksldjump"/>
          </p:cNvPr>
          <p:cNvSpPr txBox="1"/>
          <p:nvPr/>
        </p:nvSpPr>
        <p:spPr>
          <a:xfrm>
            <a:off x="1355850" y="3436647"/>
            <a:ext cx="227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Mistral" panose="03090702030407020403" pitchFamily="66" charset="0"/>
              </a:rPr>
              <a:t>Зима в деревеньке, 1885</a:t>
            </a:r>
          </a:p>
        </p:txBody>
      </p:sp>
      <p:pic>
        <p:nvPicPr>
          <p:cNvPr id="37" name="Picture 2" descr="http://levitan-world.ru/img/graphics/winte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739" y="1700808"/>
            <a:ext cx="2223066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levitan-world.ru/img/graphics/church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839" y="1644651"/>
            <a:ext cx="1675422" cy="2144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hlinkClick r:id="rId7" action="ppaction://hlinksldjump"/>
          </p:cNvPr>
          <p:cNvSpPr txBox="1"/>
          <p:nvPr/>
        </p:nvSpPr>
        <p:spPr>
          <a:xfrm>
            <a:off x="5303893" y="3804429"/>
            <a:ext cx="2497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Mistral" panose="03090702030407020403" pitchFamily="66" charset="0"/>
              </a:rPr>
              <a:t>Церковь в Плесе, 1889</a:t>
            </a:r>
          </a:p>
        </p:txBody>
      </p:sp>
      <p:sp>
        <p:nvSpPr>
          <p:cNvPr id="40" name="TextBox 39">
            <a:hlinkClick r:id="rId9" action="ppaction://hlinksldjump"/>
          </p:cNvPr>
          <p:cNvSpPr txBox="1"/>
          <p:nvPr/>
        </p:nvSpPr>
        <p:spPr>
          <a:xfrm>
            <a:off x="1470328" y="6045301"/>
            <a:ext cx="204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Mistral" panose="03090702030407020403" pitchFamily="66" charset="0"/>
              </a:rPr>
              <a:t>Опушка леса, 1897</a:t>
            </a:r>
          </a:p>
        </p:txBody>
      </p:sp>
      <p:pic>
        <p:nvPicPr>
          <p:cNvPr id="41" name="Picture 2" descr="http://levitan-world.ru/img/graphics/risunok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940" y="4005586"/>
            <a:ext cx="1490664" cy="1871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hlinkClick r:id="rId11" action="ppaction://hlinksldjump"/>
          </p:cNvPr>
          <p:cNvSpPr txBox="1"/>
          <p:nvPr/>
        </p:nvSpPr>
        <p:spPr>
          <a:xfrm>
            <a:off x="5778629" y="6045301"/>
            <a:ext cx="154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Mistral" panose="03090702030407020403" pitchFamily="66" charset="0"/>
              </a:rPr>
              <a:t>У омута, 1892</a:t>
            </a:r>
          </a:p>
        </p:txBody>
      </p:sp>
      <p:pic>
        <p:nvPicPr>
          <p:cNvPr id="43" name="Picture 2" descr="http://levitan-world.ru/img/graphics/omut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763" y="4725144"/>
            <a:ext cx="1965573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02302" y="5789901"/>
            <a:ext cx="10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Mistral" panose="03090702030407020403" pitchFamily="66" charset="0"/>
              </a:rPr>
              <a:t>НАЗАД</a:t>
            </a:r>
            <a:endParaRPr lang="ru-RU" sz="2400" dirty="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22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1174" y="515719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Тихая обитель, 1889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5602" name="Picture 2" descr="http://levitan-world.ru/img/graphics/tihaya-obite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667500" cy="4076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855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166" y="537321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Пейзаж с луной, 1886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6626" name="Picture 2" descr="http://levitan-world.ru/img/graphics/landscap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2807"/>
            <a:ext cx="6667500" cy="4714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02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166" y="512320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Весна. Большая вода, 1896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650" name="Picture 2" descr="http://levitan-world.ru/img/graphics/great-wa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667500" cy="4038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06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166" y="466153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Плес, 1889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8674" name="Picture 2" descr="http://levitan-world.ru/img/graphics/pl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667500" cy="3190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3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сле дождя. Плёс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813" y="332656"/>
            <a:ext cx="5505450" cy="3933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4426049"/>
            <a:ext cx="456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latin typeface="Mistral" panose="03090702030407020403" pitchFamily="66" charset="0"/>
              </a:rPr>
              <a:t>После дождя. </a:t>
            </a:r>
            <a:r>
              <a:rPr lang="ru-RU" sz="2400" u="sng" dirty="0" smtClean="0">
                <a:latin typeface="Mistral" panose="03090702030407020403" pitchFamily="66" charset="0"/>
              </a:rPr>
              <a:t>Плёс. (1889)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054" y="4925045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Около </a:t>
            </a:r>
            <a:r>
              <a:rPr lang="ru-RU" sz="2800" dirty="0">
                <a:latin typeface="Mistral" panose="03090702030407020403" pitchFamily="66" charset="0"/>
              </a:rPr>
              <a:t>200 работ, выполненных им за три лета в Плёсе, принесли Левитану широкую известность, а Плёс стал очень популярен у пейзажистов.</a:t>
            </a:r>
          </a:p>
        </p:txBody>
      </p:sp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8172400" y="6088377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26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166" y="544522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Летний вечер, 1900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9698" name="Picture 2" descr="http://levitan-world.ru/img/graphics/vech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667500" cy="3905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71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166" y="578887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Вечер. Перелет птиц, 1895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22" name="Picture 2" descr="http://levitan-world.ru/img/graphics/perele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284" y="692696"/>
            <a:ext cx="6362196" cy="4860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53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166" y="535621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Свежий ветер. Волга, 1895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1746" name="Picture 2" descr="http://levitan-world.ru/img/graphics/barzh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357" y="1124744"/>
            <a:ext cx="6496050" cy="39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41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164" y="5742399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Вечер. Пейзаж, 1891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2770" name="Picture 2" descr="http://levitan-world.ru/img/graphics/evern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9643" y="692696"/>
            <a:ext cx="6467475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79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164" y="5742399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На лесной опушке, 1897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3794" name="Picture 2" descr="http://levitan-world.ru/img/graphics/fores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0" y="764704"/>
            <a:ext cx="6667500" cy="4714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92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164" y="537321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Эскиз дерева на опушке, 1893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4818" name="Picture 2" descr="http://levitan-world.ru/img/graphics/der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0" y="836712"/>
            <a:ext cx="6667500" cy="3933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35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164" y="537321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Весна. Разлив, 1894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5842" name="Picture 2" descr="http://levitan-world.ru/img/graphics/razli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0" y="620688"/>
            <a:ext cx="6667500" cy="444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6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164" y="537321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Деревенька, 1889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6866" name="Picture 2" descr="http://levitan-world.ru/img/graphics/derevenk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0" y="692696"/>
            <a:ext cx="666750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52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131" y="552427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Зима в деревеньке, 1885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7890" name="Picture 2" descr="http://levitan-world.ru/img/graphics/win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847" y="980728"/>
            <a:ext cx="5715000" cy="4257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levitan-world.ru/img/graphics/churc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6559" y="479633"/>
            <a:ext cx="4219575" cy="540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2131" y="604530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Церковь в Плесе, 1889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2" descr="http://levitan-world.ru/img/graphics/church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88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f14.ifotki.info/org/1d0ba6c1bf9bf5a238614c176481fb5bbc5f6c15302815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1647" y="692696"/>
            <a:ext cx="3107811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Администратор\Рабочий стол\ЛЕВИТАН 2016\Levitan_VesnaVItali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46" y="3789040"/>
            <a:ext cx="4316159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476672"/>
            <a:ext cx="55428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В </a:t>
            </a:r>
            <a:r>
              <a:rPr lang="ru-RU" sz="2800" dirty="0">
                <a:latin typeface="Mistral" panose="03090702030407020403" pitchFamily="66" charset="0"/>
              </a:rPr>
              <a:t>конце 1889 — в начале 1890 года Левитан впервые совершил поездку в Западную Европу, посетил Францию и Италию. Он хотел ближе познакомиться с современной живописью, широко представленной на проходившей в Париже Всемирной выставке. </a:t>
            </a:r>
            <a:endParaRPr lang="ru-RU" sz="2800" dirty="0" smtClean="0">
              <a:latin typeface="Mistral" panose="030907020304070204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797152"/>
            <a:ext cx="456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latin typeface="Mistral" panose="03090702030407020403" pitchFamily="66" charset="0"/>
              </a:rPr>
              <a:t>Весна в </a:t>
            </a:r>
            <a:r>
              <a:rPr lang="ru-RU" sz="2400" u="sng" dirty="0" smtClean="0">
                <a:latin typeface="Mistral" panose="03090702030407020403" pitchFamily="66" charset="0"/>
              </a:rPr>
              <a:t>Италии. (1890)</a:t>
            </a:r>
          </a:p>
        </p:txBody>
      </p:sp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8172400" y="6088377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46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131" y="604530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Опушка леса, 1897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2" descr="http://levitan-world.ru/img/graphics/church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9938" name="Picture 2" descr="http://levitan-world.ru/img/graphics/risun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272" y="548680"/>
            <a:ext cx="4248150" cy="5334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85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131" y="522920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Mistral" panose="03090702030407020403" pitchFamily="66" charset="0"/>
              </a:rPr>
              <a:t>У омута, 1892</a:t>
            </a:r>
          </a:p>
        </p:txBody>
      </p:sp>
      <p:sp>
        <p:nvSpPr>
          <p:cNvPr id="2" name="AutoShape 2" descr="http://levitan-world.ru/img/photos/isaak-levit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0962" name="Picture 2" descr="http://levitan-world.ru/img/graphics/omu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722" y="1124744"/>
            <a:ext cx="6191250" cy="3629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blipFill>
            <a:blip r:embed="rId5" cstate="email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80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1170" y="2348880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ВИКТОРИНА</a:t>
            </a:r>
            <a:endParaRPr lang="ru-RU" sz="96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16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34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В каком </a:t>
            </a:r>
            <a:r>
              <a:rPr lang="ru-RU" sz="7200" dirty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году родился Исаак </a:t>
            </a:r>
            <a:r>
              <a:rPr lang="ru-RU" sz="72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Левитан? </a:t>
            </a:r>
            <a:endParaRPr lang="ru-RU" sz="72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3486181"/>
            <a:ext cx="417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1860 году</a:t>
            </a:r>
            <a:endParaRPr lang="ru-RU" sz="7200" dirty="0">
              <a:solidFill>
                <a:srgbClr val="FF000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07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34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В каком городе </a:t>
            </a:r>
            <a:r>
              <a:rPr lang="ru-RU" sz="7200" dirty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родился Исаак </a:t>
            </a:r>
            <a:r>
              <a:rPr lang="ru-RU" sz="72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Левитан? </a:t>
            </a:r>
            <a:endParaRPr lang="ru-RU" sz="72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3486181"/>
            <a:ext cx="417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Кибартай</a:t>
            </a:r>
            <a:endParaRPr lang="ru-RU" sz="7200" dirty="0">
              <a:solidFill>
                <a:srgbClr val="FF000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31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343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В какой город семья Левитана переезжает в начале 1870-х годов?</a:t>
            </a:r>
            <a:endParaRPr lang="ru-RU" sz="72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5" y="4221088"/>
            <a:ext cx="417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Москва</a:t>
            </a:r>
            <a:endParaRPr lang="ru-RU" sz="7200" dirty="0">
              <a:solidFill>
                <a:srgbClr val="FF000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47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343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Назовите учителей Исаака Левитана в пейзажной мастерской.</a:t>
            </a:r>
            <a:endParaRPr lang="ru-RU" sz="60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3630" y="3951992"/>
            <a:ext cx="5010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А. К. </a:t>
            </a:r>
            <a:r>
              <a:rPr lang="ru-RU" sz="60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Саврасов,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В</a:t>
            </a:r>
            <a:r>
              <a:rPr lang="ru-RU" sz="6000" dirty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. Д. Поленов. </a:t>
            </a: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12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343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С кем знакомится Исаак Левитан в имении Киселевых? </a:t>
            </a:r>
            <a:endParaRPr lang="ru-RU" sz="66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081214"/>
            <a:ext cx="417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А. П. </a:t>
            </a:r>
            <a:r>
              <a:rPr lang="ru-RU" sz="72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Чехов</a:t>
            </a:r>
            <a:endParaRPr lang="ru-RU" sz="7200" dirty="0">
              <a:solidFill>
                <a:srgbClr val="FF000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16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343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В каком </a:t>
            </a:r>
            <a:r>
              <a:rPr lang="ru-RU" sz="7200" dirty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году </a:t>
            </a:r>
            <a:r>
              <a:rPr lang="ru-RU" sz="72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Исаак Левитан познакомился с </a:t>
            </a:r>
            <a:r>
              <a:rPr lang="ru-RU" sz="7200" dirty="0" err="1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А.П.Чеховым</a:t>
            </a:r>
            <a:r>
              <a:rPr lang="ru-RU" sz="72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? </a:t>
            </a:r>
            <a:endParaRPr lang="ru-RU" sz="72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221088"/>
            <a:ext cx="417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1885 году</a:t>
            </a:r>
            <a:endParaRPr lang="ru-RU" sz="7200" dirty="0">
              <a:solidFill>
                <a:srgbClr val="FF000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77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343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В каком </a:t>
            </a:r>
            <a:r>
              <a:rPr lang="ru-RU" sz="6600" dirty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году </a:t>
            </a:r>
            <a:r>
              <a:rPr lang="ru-RU" sz="66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художник отправился на Волгу? </a:t>
            </a:r>
            <a:endParaRPr lang="ru-RU" sz="66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3486181"/>
            <a:ext cx="417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1887 году</a:t>
            </a:r>
            <a:endParaRPr lang="ru-RU" sz="7200" dirty="0">
              <a:solidFill>
                <a:srgbClr val="FF000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00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Мастерская И. Левитана. 1890-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577"/>
            <a:ext cx="2520280" cy="3022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520" y="3429000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latin typeface="Mistral" panose="03090702030407020403" pitchFamily="66" charset="0"/>
              </a:rPr>
              <a:t>Дом-мастерская И. И. Левитана. </a:t>
            </a:r>
            <a:r>
              <a:rPr lang="ru-RU" sz="2400" u="sng" dirty="0" smtClean="0">
                <a:latin typeface="Mistral" panose="03090702030407020403" pitchFamily="66" charset="0"/>
              </a:rPr>
              <a:t>(1890). Большой </a:t>
            </a:r>
            <a:r>
              <a:rPr lang="ru-RU" sz="2400" u="sng" dirty="0" err="1">
                <a:latin typeface="Mistral" panose="03090702030407020403" pitchFamily="66" charset="0"/>
              </a:rPr>
              <a:t>Трёхсвятительский</a:t>
            </a:r>
            <a:r>
              <a:rPr lang="ru-RU" sz="2400" u="sng" dirty="0">
                <a:latin typeface="Mistral" panose="03090702030407020403" pitchFamily="66" charset="0"/>
              </a:rPr>
              <a:t> </a:t>
            </a:r>
            <a:r>
              <a:rPr lang="ru-RU" sz="2400" u="sng" dirty="0" smtClean="0">
                <a:latin typeface="Mistral" panose="03090702030407020403" pitchFamily="66" charset="0"/>
              </a:rPr>
              <a:t>переулок.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054" y="4005064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istral" panose="03090702030407020403" pitchFamily="66" charset="0"/>
              </a:rPr>
              <a:t>   В </a:t>
            </a:r>
            <a:r>
              <a:rPr lang="ru-RU" sz="2800" dirty="0">
                <a:latin typeface="Mistral" panose="03090702030407020403" pitchFamily="66" charset="0"/>
              </a:rPr>
              <a:t>марте 1891 года Исаак Левитан стал членом Товарищества передвижных художественных выставок. Московский меценат Сергей Морозов, увлечённый живописью и друживший с Левитаном, предоставил художнику очень удобную мастерскую в </a:t>
            </a:r>
            <a:r>
              <a:rPr lang="ru-RU" sz="2800" dirty="0" err="1">
                <a:latin typeface="Mistral" panose="03090702030407020403" pitchFamily="66" charset="0"/>
              </a:rPr>
              <a:t>Трёхсвятительском</a:t>
            </a:r>
            <a:r>
              <a:rPr lang="ru-RU" sz="2800" dirty="0">
                <a:latin typeface="Mistral" panose="03090702030407020403" pitchFamily="66" charset="0"/>
              </a:rPr>
              <a:t> переулке</a:t>
            </a:r>
            <a:r>
              <a:rPr lang="ru-RU" sz="2800" dirty="0" smtClean="0">
                <a:latin typeface="Mistral" panose="03090702030407020403" pitchFamily="66" charset="0"/>
              </a:rPr>
              <a:t>.</a:t>
            </a:r>
            <a:endParaRPr lang="ru-RU" sz="2800" dirty="0">
              <a:latin typeface="Mistral" panose="03090702030407020403" pitchFamily="66" charset="0"/>
            </a:endParaRP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172400" y="6088377"/>
            <a:ext cx="720080" cy="508975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s://upload.wikimedia.org/wikipedia/commons/b/be/%D0%9C%D0%B0%D1%81%D1%82%D0%B5%D1%80%D1%81%D0%BA%D0%B0%D1%8F_%D0%98._%D0%9B%D0%B5%D0%B2%D0%B8%D1%82%D0%B0%D0%BD%D0%B0._1890-%D0%B5.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42577"/>
            <a:ext cx="3868671" cy="3022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649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343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Красоты какого города открыл для себя художник путешествуя по Волге?</a:t>
            </a:r>
            <a:endParaRPr lang="ru-RU" sz="60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0812" y="4221088"/>
            <a:ext cx="417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Плёс</a:t>
            </a:r>
            <a:endParaRPr lang="ru-RU" sz="7200" dirty="0">
              <a:solidFill>
                <a:srgbClr val="FF000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84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343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В каком </a:t>
            </a:r>
            <a:r>
              <a:rPr lang="ru-RU" sz="6600" dirty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году </a:t>
            </a:r>
            <a:r>
              <a:rPr lang="ru-RU" sz="66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художник посетил город Плёс? </a:t>
            </a:r>
            <a:endParaRPr lang="ru-RU" sz="66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3486181"/>
            <a:ext cx="417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1888 году</a:t>
            </a:r>
            <a:endParaRPr lang="ru-RU" sz="7200" dirty="0">
              <a:solidFill>
                <a:srgbClr val="FF000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75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343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В каком </a:t>
            </a:r>
            <a:r>
              <a:rPr lang="ru-RU" sz="6600" dirty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году </a:t>
            </a:r>
            <a:r>
              <a:rPr lang="ru-RU" sz="66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художник отправился в Западную Европу? </a:t>
            </a:r>
            <a:endParaRPr lang="ru-RU" sz="66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005064"/>
            <a:ext cx="417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1889 году</a:t>
            </a:r>
            <a:endParaRPr lang="ru-RU" sz="7200" dirty="0">
              <a:solidFill>
                <a:srgbClr val="FF000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57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343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Какие страны Западной Европы посетил Исаак Левитан?</a:t>
            </a:r>
            <a:endParaRPr lang="ru-RU" sz="66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005064"/>
            <a:ext cx="41756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Франция,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Италия.</a:t>
            </a:r>
            <a:endParaRPr lang="ru-RU" sz="6600" dirty="0">
              <a:solidFill>
                <a:srgbClr val="FF000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61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76343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В каком году Исаак Левитан стал членом Товарищества передвижных художественных выставок?</a:t>
            </a:r>
          </a:p>
          <a:p>
            <a:pPr algn="ctr"/>
            <a:r>
              <a:rPr lang="ru-RU" sz="54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 </a:t>
            </a:r>
            <a:endParaRPr lang="ru-RU" sz="54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4005064"/>
            <a:ext cx="417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1891 году</a:t>
            </a:r>
            <a:endParaRPr lang="ru-RU" sz="7200" dirty="0">
              <a:solidFill>
                <a:srgbClr val="FF000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48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ВИТАН 2016\52043450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" y="0"/>
            <a:ext cx="9140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634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Как называется последняя работа Исаака Левитана?</a:t>
            </a:r>
            <a:endParaRPr lang="ru-RU" sz="6000" dirty="0">
              <a:solidFill>
                <a:srgbClr val="00206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005064"/>
            <a:ext cx="417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Озеро</a:t>
            </a:r>
            <a:endParaRPr lang="ru-RU" sz="7200" dirty="0">
              <a:solidFill>
                <a:srgbClr val="FF0000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72400" y="6223155"/>
            <a:ext cx="720080" cy="508975"/>
          </a:xfrm>
          <a:prstGeom prst="actionButtonBackPrevio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2124" y="6246809"/>
            <a:ext cx="106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Mistral" panose="03090702030407020403" pitchFamily="66" charset="0"/>
              </a:rPr>
              <a:t>НАЗАД</a:t>
            </a:r>
            <a:endParaRPr lang="ru-RU" sz="2400" dirty="0">
              <a:solidFill>
                <a:prstClr val="black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92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3264</Words>
  <Application>Microsoft Office PowerPoint</Application>
  <PresentationFormat>Экран (4:3)</PresentationFormat>
  <Paragraphs>256</Paragraphs>
  <Slides>95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95</vt:i4>
      </vt:variant>
    </vt:vector>
  </HeadingPairs>
  <TitlesOfParts>
    <vt:vector size="113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155</cp:revision>
  <dcterms:created xsi:type="dcterms:W3CDTF">2016-06-28T03:46:00Z</dcterms:created>
  <dcterms:modified xsi:type="dcterms:W3CDTF">2020-09-11T05:40:35Z</dcterms:modified>
</cp:coreProperties>
</file>